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4" r:id="rId3"/>
    <p:sldId id="257" r:id="rId4"/>
    <p:sldId id="265" r:id="rId5"/>
    <p:sldId id="266" r:id="rId6"/>
    <p:sldId id="258" r:id="rId7"/>
    <p:sldId id="267" r:id="rId8"/>
    <p:sldId id="259" r:id="rId9"/>
    <p:sldId id="260" r:id="rId10"/>
    <p:sldId id="261" r:id="rId11"/>
    <p:sldId id="262" r:id="rId12"/>
    <p:sldId id="26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638" autoAdjust="0"/>
  </p:normalViewPr>
  <p:slideViewPr>
    <p:cSldViewPr>
      <p:cViewPr varScale="1">
        <p:scale>
          <a:sx n="69" d="100"/>
          <a:sy n="69" d="100"/>
        </p:scale>
        <p:origin x="-14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2238CF-20D3-4583-B756-72BC50B10BEB}" type="datetimeFigureOut">
              <a:rPr lang="en-US" smtClean="0"/>
              <a:pPr/>
              <a:t>6/18/2018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D760C4-35C2-4BE3-8DE6-EE45D991336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t>
            </a:r>
            <a:r>
              <a:rPr lang="en-US" sz="1200" b="0" i="0" kern="1200" dirty="0" smtClean="0">
                <a:solidFill>
                  <a:schemeClr val="tx1"/>
                </a:solidFill>
                <a:latin typeface="+mn-lt"/>
                <a:ea typeface="+mn-ea"/>
                <a:cs typeface="+mn-cs"/>
              </a:rPr>
              <a:t> where full immunization coverage is less than 60 per cent and have high dropout rates. Apart from the standard of children under 2, it also </a:t>
            </a:r>
            <a:r>
              <a:rPr lang="en-US" sz="1200" b="0" i="0" kern="1200" dirty="0" err="1" smtClean="0">
                <a:solidFill>
                  <a:schemeClr val="tx1"/>
                </a:solidFill>
                <a:latin typeface="+mn-lt"/>
                <a:ea typeface="+mn-ea"/>
                <a:cs typeface="+mn-cs"/>
              </a:rPr>
              <a:t>focussed</a:t>
            </a:r>
            <a:r>
              <a:rPr lang="en-US" sz="1200" b="0" i="0" kern="1200" dirty="0" smtClean="0">
                <a:solidFill>
                  <a:schemeClr val="tx1"/>
                </a:solidFill>
                <a:latin typeface="+mn-lt"/>
                <a:ea typeface="+mn-ea"/>
                <a:cs typeface="+mn-cs"/>
              </a:rPr>
              <a:t> on 5-year-olds and on increasing DPT booster coverage, and giving tetanus </a:t>
            </a:r>
            <a:r>
              <a:rPr lang="en-US" sz="1200" b="0" i="0" kern="1200" dirty="0" err="1" smtClean="0">
                <a:solidFill>
                  <a:schemeClr val="tx1"/>
                </a:solidFill>
                <a:latin typeface="+mn-lt"/>
                <a:ea typeface="+mn-ea"/>
                <a:cs typeface="+mn-cs"/>
              </a:rPr>
              <a:t>toxoid</a:t>
            </a:r>
            <a:r>
              <a:rPr lang="en-US" sz="1200" b="0" i="0" kern="1200" dirty="0" smtClean="0">
                <a:solidFill>
                  <a:schemeClr val="tx1"/>
                </a:solidFill>
                <a:latin typeface="+mn-lt"/>
                <a:ea typeface="+mn-ea"/>
                <a:cs typeface="+mn-cs"/>
              </a:rPr>
              <a:t> injections to pregnant </a:t>
            </a:r>
            <a:r>
              <a:rPr lang="en-US" sz="1200" b="0" i="0" kern="1200" dirty="0" err="1" smtClean="0">
                <a:solidFill>
                  <a:schemeClr val="tx1"/>
                </a:solidFill>
                <a:latin typeface="+mn-lt"/>
                <a:ea typeface="+mn-ea"/>
                <a:cs typeface="+mn-cs"/>
              </a:rPr>
              <a:t>women.</a:t>
            </a:r>
            <a:r>
              <a:rPr lang="en-US" dirty="0" err="1" smtClean="0"/>
              <a:t>Oope</a:t>
            </a:r>
            <a:r>
              <a:rPr lang="en-US" dirty="0" smtClean="0"/>
              <a:t> for the state is 3237 and for </a:t>
            </a:r>
            <a:r>
              <a:rPr lang="en-US" dirty="0" err="1" smtClean="0"/>
              <a:t>Parbhani</a:t>
            </a:r>
            <a:r>
              <a:rPr lang="en-US" dirty="0" smtClean="0"/>
              <a:t> 3426 and for </a:t>
            </a:r>
            <a:r>
              <a:rPr lang="en-US" dirty="0" err="1" smtClean="0"/>
              <a:t>wardha</a:t>
            </a:r>
            <a:r>
              <a:rPr lang="en-US" dirty="0" smtClean="0"/>
              <a:t> 2259.</a:t>
            </a:r>
            <a:endParaRPr lang="en-US" dirty="0"/>
          </a:p>
        </p:txBody>
      </p:sp>
      <p:sp>
        <p:nvSpPr>
          <p:cNvPr id="4" name="Slide Number Placeholder 3"/>
          <p:cNvSpPr>
            <a:spLocks noGrp="1"/>
          </p:cNvSpPr>
          <p:nvPr>
            <p:ph type="sldNum" sz="quarter" idx="10"/>
          </p:nvPr>
        </p:nvSpPr>
        <p:spPr/>
        <p:txBody>
          <a:bodyPr/>
          <a:lstStyle/>
          <a:p>
            <a:fld id="{14D760C4-35C2-4BE3-8DE6-EE45D991336C}" type="slidenum">
              <a:rPr lang="en-US" smtClean="0"/>
              <a:pPr/>
              <a:t>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State has reported high vacancy against the post of specialist 51% regular cadre, 43%</a:t>
            </a:r>
            <a:r>
              <a:rPr lang="en-US" baseline="0" dirty="0" smtClean="0"/>
              <a:t> under NHM, staff requirement is more than the sanctioned posts of ANM and regular cadre</a:t>
            </a:r>
            <a:r>
              <a:rPr lang="en-US" dirty="0" smtClean="0"/>
              <a:t>, </a:t>
            </a:r>
            <a:endParaRPr lang="en-US" dirty="0"/>
          </a:p>
        </p:txBody>
      </p:sp>
      <p:sp>
        <p:nvSpPr>
          <p:cNvPr id="4" name="Slide Number Placeholder 3"/>
          <p:cNvSpPr>
            <a:spLocks noGrp="1"/>
          </p:cNvSpPr>
          <p:nvPr>
            <p:ph type="sldNum" sz="quarter" idx="10"/>
          </p:nvPr>
        </p:nvSpPr>
        <p:spPr/>
        <p:txBody>
          <a:bodyPr/>
          <a:lstStyle/>
          <a:p>
            <a:fld id="{14D760C4-35C2-4BE3-8DE6-EE45D991336C}" type="slidenum">
              <a:rPr lang="en-US" smtClean="0"/>
              <a:pPr/>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Quality Assurance Program which includes both Internal and External quality control </a:t>
            </a:r>
            <a:r>
              <a:rPr lang="en-US" sz="1200" b="0" i="0" kern="1200" baseline="0" dirty="0" smtClean="0">
                <a:solidFill>
                  <a:schemeClr val="tx1"/>
                </a:solidFill>
                <a:latin typeface="+mn-lt"/>
                <a:ea typeface="+mn-ea"/>
                <a:cs typeface="+mn-cs"/>
              </a:rPr>
              <a:t> for Laboratories is important for safety of the Lab staff .</a:t>
            </a:r>
          </a:p>
          <a:p>
            <a:r>
              <a:rPr lang="en-US" sz="1200" b="0" i="0" kern="1200" dirty="0" smtClean="0">
                <a:solidFill>
                  <a:schemeClr val="tx1"/>
                </a:solidFill>
                <a:latin typeface="+mn-lt"/>
                <a:ea typeface="+mn-ea"/>
                <a:cs typeface="+mn-cs"/>
              </a:rPr>
              <a:t>prevent discharge of pollutants to the storm drain system or to watercourses as a result of the creation, </a:t>
            </a:r>
            <a:r>
              <a:rPr lang="en-US" sz="1200" b="1" i="0" kern="1200" dirty="0" smtClean="0">
                <a:solidFill>
                  <a:schemeClr val="tx1"/>
                </a:solidFill>
                <a:latin typeface="+mn-lt"/>
                <a:ea typeface="+mn-ea"/>
                <a:cs typeface="+mn-cs"/>
              </a:rPr>
              <a:t>collection</a:t>
            </a:r>
            <a:r>
              <a:rPr lang="en-US" sz="1200" b="0" i="0" kern="1200" dirty="0" smtClean="0">
                <a:solidFill>
                  <a:schemeClr val="tx1"/>
                </a:solidFill>
                <a:latin typeface="+mn-lt"/>
                <a:ea typeface="+mn-ea"/>
                <a:cs typeface="+mn-cs"/>
              </a:rPr>
              <a:t>, and </a:t>
            </a:r>
            <a:r>
              <a:rPr lang="en-US" sz="1200" b="1" i="0" kern="1200" dirty="0" smtClean="0">
                <a:solidFill>
                  <a:schemeClr val="tx1"/>
                </a:solidFill>
                <a:latin typeface="+mn-lt"/>
                <a:ea typeface="+mn-ea"/>
                <a:cs typeface="+mn-cs"/>
              </a:rPr>
              <a:t>disposal</a:t>
            </a:r>
            <a:r>
              <a:rPr lang="en-US" sz="1200" b="0" i="0" kern="1200" dirty="0" smtClean="0">
                <a:solidFill>
                  <a:schemeClr val="tx1"/>
                </a:solidFill>
                <a:latin typeface="+mn-lt"/>
                <a:ea typeface="+mn-ea"/>
                <a:cs typeface="+mn-cs"/>
              </a:rPr>
              <a:t> of non-hazardous </a:t>
            </a:r>
            <a:r>
              <a:rPr lang="en-US" sz="1200" b="1" i="0" kern="1200" dirty="0" smtClean="0">
                <a:solidFill>
                  <a:schemeClr val="tx1"/>
                </a:solidFill>
                <a:latin typeface="+mn-lt"/>
                <a:ea typeface="+mn-ea"/>
                <a:cs typeface="+mn-cs"/>
              </a:rPr>
              <a:t>liquid</a:t>
            </a:r>
            <a:r>
              <a:rPr lang="en-US" sz="1200" b="0" i="0" kern="1200" dirty="0" smtClean="0">
                <a:solidFill>
                  <a:schemeClr val="tx1"/>
                </a:solidFill>
                <a:latin typeface="+mn-lt"/>
                <a:ea typeface="+mn-ea"/>
                <a:cs typeface="+mn-cs"/>
              </a:rPr>
              <a:t> materials.</a:t>
            </a:r>
            <a:endParaRPr lang="en-US" dirty="0"/>
          </a:p>
        </p:txBody>
      </p:sp>
      <p:sp>
        <p:nvSpPr>
          <p:cNvPr id="4" name="Slide Number Placeholder 3"/>
          <p:cNvSpPr>
            <a:spLocks noGrp="1"/>
          </p:cNvSpPr>
          <p:nvPr>
            <p:ph type="sldNum" sz="quarter" idx="10"/>
          </p:nvPr>
        </p:nvSpPr>
        <p:spPr/>
        <p:txBody>
          <a:bodyPr/>
          <a:lstStyle/>
          <a:p>
            <a:fld id="{14D760C4-35C2-4BE3-8DE6-EE45D991336C}"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ED7BC4B5-0749-4309-832C-9F97FB8265FB}" type="datetimeFigureOut">
              <a:rPr lang="en-US" smtClean="0"/>
              <a:pPr/>
              <a:t>6/18/2018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86CF143-78ED-451B-A1DE-ECCB1AB1270E}" type="slidenum">
              <a:rPr lang="en-IN" smtClean="0"/>
              <a:pPr/>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ED7BC4B5-0749-4309-832C-9F97FB8265FB}" type="datetimeFigureOut">
              <a:rPr lang="en-US" smtClean="0"/>
              <a:pPr/>
              <a:t>6/18/2018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86CF143-78ED-451B-A1DE-ECCB1AB1270E}"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ED7BC4B5-0749-4309-832C-9F97FB8265FB}" type="datetimeFigureOut">
              <a:rPr lang="en-US" smtClean="0"/>
              <a:pPr/>
              <a:t>6/18/2018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86CF143-78ED-451B-A1DE-ECCB1AB1270E}"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ED7BC4B5-0749-4309-832C-9F97FB8265FB}" type="datetimeFigureOut">
              <a:rPr lang="en-US" smtClean="0"/>
              <a:pPr/>
              <a:t>6/18/2018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86CF143-78ED-451B-A1DE-ECCB1AB1270E}"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7BC4B5-0749-4309-832C-9F97FB8265FB}" type="datetimeFigureOut">
              <a:rPr lang="en-US" smtClean="0"/>
              <a:pPr/>
              <a:t>6/18/2018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986CF143-78ED-451B-A1DE-ECCB1AB1270E}" type="slidenum">
              <a:rPr lang="en-IN" smtClean="0"/>
              <a:pPr/>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ED7BC4B5-0749-4309-832C-9F97FB8265FB}" type="datetimeFigureOut">
              <a:rPr lang="en-US" smtClean="0"/>
              <a:pPr/>
              <a:t>6/18/2018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86CF143-78ED-451B-A1DE-ECCB1AB1270E}"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ED7BC4B5-0749-4309-832C-9F97FB8265FB}" type="datetimeFigureOut">
              <a:rPr lang="en-US" smtClean="0"/>
              <a:pPr/>
              <a:t>6/18/2018</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986CF143-78ED-451B-A1DE-ECCB1AB1270E}"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ED7BC4B5-0749-4309-832C-9F97FB8265FB}" type="datetimeFigureOut">
              <a:rPr lang="en-US" smtClean="0"/>
              <a:pPr/>
              <a:t>6/18/2018</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986CF143-78ED-451B-A1DE-ECCB1AB1270E}"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7BC4B5-0749-4309-832C-9F97FB8265FB}" type="datetimeFigureOut">
              <a:rPr lang="en-US" smtClean="0"/>
              <a:pPr/>
              <a:t>6/18/2018</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986CF143-78ED-451B-A1DE-ECCB1AB1270E}"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7BC4B5-0749-4309-832C-9F97FB8265FB}" type="datetimeFigureOut">
              <a:rPr lang="en-US" smtClean="0"/>
              <a:pPr/>
              <a:t>6/18/2018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86CF143-78ED-451B-A1DE-ECCB1AB1270E}"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7BC4B5-0749-4309-832C-9F97FB8265FB}" type="datetimeFigureOut">
              <a:rPr lang="en-US" smtClean="0"/>
              <a:pPr/>
              <a:t>6/18/2018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986CF143-78ED-451B-A1DE-ECCB1AB1270E}" type="slidenum">
              <a:rPr lang="en-IN" smtClean="0"/>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7BC4B5-0749-4309-832C-9F97FB8265FB}" type="datetimeFigureOut">
              <a:rPr lang="en-US" smtClean="0"/>
              <a:pPr/>
              <a:t>6/18/2018</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6CF143-78ED-451B-A1DE-ECCB1AB1270E}" type="slidenum">
              <a:rPr lang="en-IN" smtClean="0"/>
              <a:pPr/>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571480"/>
            <a:ext cx="7715304" cy="2571768"/>
          </a:xfrm>
        </p:spPr>
        <p:txBody>
          <a:bodyPr>
            <a:normAutofit fontScale="90000"/>
          </a:bodyPr>
          <a:lstStyle/>
          <a:p>
            <a:r>
              <a:rPr lang="en-IN" dirty="0" smtClean="0"/>
              <a:t/>
            </a:r>
            <a:br>
              <a:rPr lang="en-IN" dirty="0" smtClean="0"/>
            </a:br>
            <a:r>
              <a:rPr lang="en-IN" dirty="0" smtClean="0"/>
              <a:t> CRM Maharashtra </a:t>
            </a:r>
            <a:br>
              <a:rPr lang="en-IN" dirty="0" smtClean="0"/>
            </a:br>
            <a:r>
              <a:rPr lang="en-IN" dirty="0" smtClean="0">
                <a:solidFill>
                  <a:schemeClr val="accent3">
                    <a:lumMod val="50000"/>
                  </a:schemeClr>
                </a:solidFill>
                <a:latin typeface="Times New Roman" pitchFamily="18" charset="0"/>
                <a:cs typeface="Times New Roman" pitchFamily="18" charset="0"/>
              </a:rPr>
              <a:t>11</a:t>
            </a:r>
            <a:r>
              <a:rPr lang="en-US" dirty="0" err="1">
                <a:solidFill>
                  <a:schemeClr val="accent3">
                    <a:lumMod val="50000"/>
                  </a:schemeClr>
                </a:solidFill>
                <a:latin typeface="Times New Roman" pitchFamily="18" charset="0"/>
                <a:cs typeface="Times New Roman" pitchFamily="18" charset="0"/>
              </a:rPr>
              <a:t>th</a:t>
            </a:r>
            <a:r>
              <a:rPr lang="en-US" dirty="0">
                <a:solidFill>
                  <a:schemeClr val="accent3">
                    <a:lumMod val="50000"/>
                  </a:schemeClr>
                </a:solidFill>
                <a:latin typeface="Times New Roman" pitchFamily="18" charset="0"/>
                <a:cs typeface="Times New Roman" pitchFamily="18" charset="0"/>
              </a:rPr>
              <a:t> Common Review Mission</a:t>
            </a:r>
            <a:br>
              <a:rPr lang="en-US" dirty="0">
                <a:solidFill>
                  <a:schemeClr val="accent3">
                    <a:lumMod val="50000"/>
                  </a:schemeClr>
                </a:solidFill>
                <a:latin typeface="Times New Roman" pitchFamily="18" charset="0"/>
                <a:cs typeface="Times New Roman" pitchFamily="18" charset="0"/>
              </a:rPr>
            </a:br>
            <a:r>
              <a:rPr lang="en-US" dirty="0">
                <a:solidFill>
                  <a:schemeClr val="accent3">
                    <a:lumMod val="50000"/>
                  </a:schemeClr>
                </a:solidFill>
                <a:latin typeface="Times New Roman" pitchFamily="18" charset="0"/>
                <a:cs typeface="Times New Roman" pitchFamily="18" charset="0"/>
              </a:rPr>
              <a:t>Debriefing </a:t>
            </a:r>
            <a:r>
              <a:rPr lang="en-US" dirty="0" smtClean="0">
                <a:solidFill>
                  <a:schemeClr val="accent3">
                    <a:lumMod val="50000"/>
                  </a:schemeClr>
                </a:solidFill>
                <a:latin typeface="Times New Roman" pitchFamily="18" charset="0"/>
                <a:cs typeface="Times New Roman" pitchFamily="18" charset="0"/>
              </a:rPr>
              <a:t>Meeting</a:t>
            </a:r>
            <a:br>
              <a:rPr lang="en-US" dirty="0" smtClean="0">
                <a:solidFill>
                  <a:schemeClr val="accent3">
                    <a:lumMod val="50000"/>
                  </a:schemeClr>
                </a:solidFill>
                <a:latin typeface="Times New Roman" pitchFamily="18" charset="0"/>
                <a:cs typeface="Times New Roman" pitchFamily="18" charset="0"/>
              </a:rPr>
            </a:br>
            <a:r>
              <a:rPr lang="en-US" dirty="0" smtClean="0">
                <a:solidFill>
                  <a:schemeClr val="accent3">
                    <a:lumMod val="50000"/>
                  </a:schemeClr>
                </a:solidFill>
                <a:latin typeface="Times New Roman" pitchFamily="18" charset="0"/>
                <a:cs typeface="Times New Roman" pitchFamily="18" charset="0"/>
              </a:rPr>
              <a:t>18.06.2018</a:t>
            </a:r>
            <a:r>
              <a:rPr lang="en-US" dirty="0" smtClean="0">
                <a:solidFill>
                  <a:schemeClr val="accent3">
                    <a:lumMod val="50000"/>
                  </a:schemeClr>
                </a:solidFill>
                <a:latin typeface="Times New Roman" pitchFamily="18" charset="0"/>
                <a:cs typeface="Times New Roman" pitchFamily="18" charset="0"/>
              </a:rPr>
              <a:t/>
            </a:r>
            <a:br>
              <a:rPr lang="en-US" dirty="0" smtClean="0">
                <a:solidFill>
                  <a:schemeClr val="accent3">
                    <a:lumMod val="50000"/>
                  </a:schemeClr>
                </a:solidFill>
                <a:latin typeface="Times New Roman" pitchFamily="18" charset="0"/>
                <a:cs typeface="Times New Roman" pitchFamily="18" charset="0"/>
              </a:rPr>
            </a:br>
            <a:endParaRPr lang="en-IN" dirty="0"/>
          </a:p>
        </p:txBody>
      </p:sp>
      <p:sp>
        <p:nvSpPr>
          <p:cNvPr id="3" name="Subtitle 2"/>
          <p:cNvSpPr>
            <a:spLocks noGrp="1"/>
          </p:cNvSpPr>
          <p:nvPr>
            <p:ph type="subTitle" idx="1"/>
          </p:nvPr>
        </p:nvSpPr>
        <p:spPr>
          <a:xfrm>
            <a:off x="1371600" y="3500438"/>
            <a:ext cx="6400800" cy="2571768"/>
          </a:xfrm>
        </p:spPr>
        <p:txBody>
          <a:bodyPr>
            <a:normAutofit/>
          </a:bodyPr>
          <a:lstStyle/>
          <a:p>
            <a:pPr>
              <a:spcBef>
                <a:spcPct val="0"/>
              </a:spcBef>
            </a:pPr>
            <a:r>
              <a:rPr lang="en-US" dirty="0" smtClean="0">
                <a:solidFill>
                  <a:schemeClr val="accent3">
                    <a:lumMod val="75000"/>
                  </a:schemeClr>
                </a:solidFill>
                <a:effectLst>
                  <a:outerShdw blurRad="50000" dist="30000" dir="5400000" algn="tl" rotWithShape="0">
                    <a:srgbClr val="000000">
                      <a:alpha val="30000"/>
                    </a:srgbClr>
                  </a:outerShdw>
                </a:effectLst>
                <a:latin typeface="Times New Roman" pitchFamily="18" charset="0"/>
                <a:cs typeface="Times New Roman" pitchFamily="18" charset="0"/>
              </a:rPr>
              <a:t>Dr. </a:t>
            </a:r>
            <a:r>
              <a:rPr lang="en-US" dirty="0" err="1" smtClean="0">
                <a:solidFill>
                  <a:schemeClr val="accent3">
                    <a:lumMod val="75000"/>
                  </a:schemeClr>
                </a:solidFill>
                <a:effectLst>
                  <a:outerShdw blurRad="50000" dist="30000" dir="5400000" algn="tl" rotWithShape="0">
                    <a:srgbClr val="000000">
                      <a:alpha val="30000"/>
                    </a:srgbClr>
                  </a:outerShdw>
                </a:effectLst>
                <a:latin typeface="Times New Roman" pitchFamily="18" charset="0"/>
                <a:cs typeface="Times New Roman" pitchFamily="18" charset="0"/>
              </a:rPr>
              <a:t>P</a:t>
            </a:r>
            <a:r>
              <a:rPr lang="en-US" dirty="0" err="1" smtClean="0">
                <a:solidFill>
                  <a:schemeClr val="accent3">
                    <a:lumMod val="75000"/>
                  </a:schemeClr>
                </a:solidFill>
                <a:effectLst>
                  <a:outerShdw blurRad="50000" dist="30000" dir="5400000" algn="tl" rotWithShape="0">
                    <a:srgbClr val="000000">
                      <a:alpha val="30000"/>
                    </a:srgbClr>
                  </a:outerShdw>
                </a:effectLst>
                <a:latin typeface="Times New Roman" pitchFamily="18" charset="0"/>
                <a:cs typeface="Times New Roman" pitchFamily="18" charset="0"/>
              </a:rPr>
              <a:t>rabha</a:t>
            </a:r>
            <a:r>
              <a:rPr lang="en-US" dirty="0" smtClean="0">
                <a:solidFill>
                  <a:schemeClr val="accent3">
                    <a:lumMod val="75000"/>
                  </a:schemeClr>
                </a:solidFill>
                <a:effectLst>
                  <a:outerShdw blurRad="50000" dist="30000" dir="5400000" algn="tl" rotWithShape="0">
                    <a:srgbClr val="000000">
                      <a:alpha val="30000"/>
                    </a:srgbClr>
                  </a:outerShdw>
                </a:effectLst>
                <a:latin typeface="Times New Roman" pitchFamily="18" charset="0"/>
                <a:cs typeface="Times New Roman" pitchFamily="18" charset="0"/>
              </a:rPr>
              <a:t> </a:t>
            </a:r>
            <a:r>
              <a:rPr lang="en-US" dirty="0" err="1" smtClean="0">
                <a:solidFill>
                  <a:schemeClr val="accent3">
                    <a:lumMod val="75000"/>
                  </a:schemeClr>
                </a:solidFill>
                <a:effectLst>
                  <a:outerShdw blurRad="50000" dist="30000" dir="5400000" algn="tl" rotWithShape="0">
                    <a:srgbClr val="000000">
                      <a:alpha val="30000"/>
                    </a:srgbClr>
                  </a:outerShdw>
                </a:effectLst>
                <a:latin typeface="Times New Roman" pitchFamily="18" charset="0"/>
                <a:cs typeface="Times New Roman" pitchFamily="18" charset="0"/>
              </a:rPr>
              <a:t>Arora</a:t>
            </a:r>
            <a:endParaRPr lang="en-US" dirty="0" smtClean="0">
              <a:solidFill>
                <a:schemeClr val="accent3">
                  <a:lumMod val="75000"/>
                </a:schemeClr>
              </a:solidFill>
              <a:effectLst>
                <a:outerShdw blurRad="50000" dist="30000" dir="5400000" algn="tl" rotWithShape="0">
                  <a:srgbClr val="000000">
                    <a:alpha val="30000"/>
                  </a:srgbClr>
                </a:outerShdw>
              </a:effectLst>
              <a:latin typeface="Times New Roman" pitchFamily="18" charset="0"/>
              <a:cs typeface="Times New Roman" pitchFamily="18" charset="0"/>
            </a:endParaRPr>
          </a:p>
          <a:p>
            <a:pPr>
              <a:spcBef>
                <a:spcPct val="0"/>
              </a:spcBef>
            </a:pPr>
            <a:r>
              <a:rPr lang="en-US" dirty="0" smtClean="0">
                <a:solidFill>
                  <a:schemeClr val="accent3">
                    <a:lumMod val="75000"/>
                  </a:schemeClr>
                </a:solidFill>
                <a:effectLst>
                  <a:outerShdw blurRad="50000" dist="30000" dir="5400000" algn="tl" rotWithShape="0">
                    <a:srgbClr val="000000">
                      <a:alpha val="30000"/>
                    </a:srgbClr>
                  </a:outerShdw>
                </a:effectLst>
                <a:latin typeface="Times New Roman" pitchFamily="18" charset="0"/>
                <a:cs typeface="Times New Roman" pitchFamily="18" charset="0"/>
              </a:rPr>
              <a:t>Maharashtra</a:t>
            </a:r>
          </a:p>
          <a:p>
            <a:pPr>
              <a:spcBef>
                <a:spcPct val="0"/>
              </a:spcBef>
            </a:pPr>
            <a:r>
              <a:rPr lang="en-US" dirty="0" smtClean="0">
                <a:solidFill>
                  <a:schemeClr val="accent3">
                    <a:lumMod val="75000"/>
                  </a:schemeClr>
                </a:solidFill>
                <a:effectLst>
                  <a:outerShdw blurRad="50000" dist="30000" dir="5400000" algn="tl" rotWithShape="0">
                    <a:srgbClr val="000000">
                      <a:alpha val="30000"/>
                    </a:srgbClr>
                  </a:outerShdw>
                </a:effectLst>
                <a:latin typeface="Times New Roman" pitchFamily="18" charset="0"/>
                <a:cs typeface="Times New Roman" pitchFamily="18" charset="0"/>
              </a:rPr>
              <a:t>(</a:t>
            </a:r>
            <a:r>
              <a:rPr lang="en-US" dirty="0" err="1" smtClean="0">
                <a:solidFill>
                  <a:schemeClr val="accent3">
                    <a:lumMod val="75000"/>
                  </a:schemeClr>
                </a:solidFill>
                <a:effectLst>
                  <a:outerShdw blurRad="50000" dist="30000" dir="5400000" algn="tl" rotWithShape="0">
                    <a:srgbClr val="000000">
                      <a:alpha val="30000"/>
                    </a:srgbClr>
                  </a:outerShdw>
                </a:effectLst>
                <a:latin typeface="Times New Roman" pitchFamily="18" charset="0"/>
                <a:cs typeface="Times New Roman" pitchFamily="18" charset="0"/>
              </a:rPr>
              <a:t>Parbhani</a:t>
            </a:r>
            <a:r>
              <a:rPr lang="en-US" dirty="0" smtClean="0">
                <a:solidFill>
                  <a:schemeClr val="accent3">
                    <a:lumMod val="75000"/>
                  </a:schemeClr>
                </a:solidFill>
                <a:effectLst>
                  <a:outerShdw blurRad="50000" dist="30000" dir="5400000" algn="tl" rotWithShape="0">
                    <a:srgbClr val="000000">
                      <a:alpha val="30000"/>
                    </a:srgbClr>
                  </a:outerShdw>
                </a:effectLst>
                <a:latin typeface="Times New Roman" pitchFamily="18" charset="0"/>
                <a:cs typeface="Times New Roman" pitchFamily="18" charset="0"/>
              </a:rPr>
              <a:t> &amp; </a:t>
            </a:r>
            <a:r>
              <a:rPr lang="en-US" dirty="0" err="1" smtClean="0">
                <a:solidFill>
                  <a:schemeClr val="accent3">
                    <a:lumMod val="75000"/>
                  </a:schemeClr>
                </a:solidFill>
                <a:effectLst>
                  <a:outerShdw blurRad="50000" dist="30000" dir="5400000" algn="tl" rotWithShape="0">
                    <a:srgbClr val="000000">
                      <a:alpha val="30000"/>
                    </a:srgbClr>
                  </a:outerShdw>
                </a:effectLst>
                <a:latin typeface="Times New Roman" pitchFamily="18" charset="0"/>
                <a:cs typeface="Times New Roman" pitchFamily="18" charset="0"/>
              </a:rPr>
              <a:t>Wardha</a:t>
            </a:r>
            <a:r>
              <a:rPr lang="en-US" dirty="0" smtClean="0">
                <a:solidFill>
                  <a:schemeClr val="accent3">
                    <a:lumMod val="75000"/>
                  </a:schemeClr>
                </a:solidFill>
                <a:effectLst>
                  <a:outerShdw blurRad="50000" dist="30000" dir="5400000" algn="tl" rotWithShape="0">
                    <a:srgbClr val="000000">
                      <a:alpha val="30000"/>
                    </a:srgbClr>
                  </a:outerShdw>
                </a:effectLst>
                <a:latin typeface="Times New Roman" pitchFamily="18" charset="0"/>
                <a:cs typeface="Times New Roman" pitchFamily="18" charset="0"/>
              </a:rPr>
              <a:t>)</a:t>
            </a:r>
          </a:p>
          <a:p>
            <a:pPr>
              <a:spcBef>
                <a:spcPct val="0"/>
              </a:spcBef>
            </a:pPr>
            <a:r>
              <a:rPr lang="en-US" dirty="0" smtClean="0">
                <a:solidFill>
                  <a:schemeClr val="accent3">
                    <a:lumMod val="75000"/>
                  </a:schemeClr>
                </a:solidFill>
                <a:effectLst>
                  <a:outerShdw blurRad="50000" dist="30000" dir="5400000" algn="tl" rotWithShape="0">
                    <a:srgbClr val="000000">
                      <a:alpha val="30000"/>
                    </a:srgbClr>
                  </a:outerShdw>
                </a:effectLst>
                <a:latin typeface="Times New Roman" pitchFamily="18" charset="0"/>
                <a:cs typeface="Times New Roman" pitchFamily="18" charset="0"/>
              </a:rPr>
              <a:t>3rd November -10th November 2017</a:t>
            </a:r>
          </a:p>
          <a:p>
            <a:endParaRPr lang="en-I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1000108"/>
            <a:ext cx="8477280" cy="5857892"/>
          </a:xfrm>
        </p:spPr>
        <p:txBody>
          <a:bodyPr>
            <a:normAutofit fontScale="77500" lnSpcReduction="20000"/>
          </a:bodyPr>
          <a:lstStyle/>
          <a:p>
            <a:pPr lvl="0" algn="just">
              <a:buFont typeface="Arial" pitchFamily="34" charset="0"/>
              <a:buChar char="•"/>
            </a:pPr>
            <a:r>
              <a:rPr lang="en-GB" sz="3400" dirty="0" smtClean="0">
                <a:solidFill>
                  <a:schemeClr val="tx1"/>
                </a:solidFill>
                <a:latin typeface="Arial" pitchFamily="34" charset="0"/>
                <a:cs typeface="Arial" pitchFamily="34" charset="0"/>
              </a:rPr>
              <a:t>The State has SQAC and DQAC, but are not functional at districts visited. </a:t>
            </a:r>
          </a:p>
          <a:p>
            <a:pPr lvl="0" algn="just">
              <a:buFont typeface="Arial" pitchFamily="34" charset="0"/>
              <a:buChar char="•"/>
            </a:pPr>
            <a:r>
              <a:rPr lang="en-GB" sz="3400" dirty="0" smtClean="0">
                <a:solidFill>
                  <a:schemeClr val="tx1"/>
                </a:solidFill>
                <a:latin typeface="Arial" pitchFamily="34" charset="0"/>
                <a:cs typeface="Arial" pitchFamily="34" charset="0"/>
              </a:rPr>
              <a:t>EQAS for lab services not initiated yet</a:t>
            </a:r>
          </a:p>
          <a:p>
            <a:pPr lvl="0" algn="just">
              <a:buFont typeface="Arial" pitchFamily="34" charset="0"/>
              <a:buChar char="•"/>
            </a:pPr>
            <a:r>
              <a:rPr lang="en-GB" sz="3400" dirty="0" smtClean="0">
                <a:solidFill>
                  <a:schemeClr val="tx1"/>
                </a:solidFill>
                <a:latin typeface="Arial" pitchFamily="34" charset="0"/>
                <a:cs typeface="Arial" pitchFamily="34" charset="0"/>
              </a:rPr>
              <a:t>Infection control Committee  constituted in all of the visited facilities. Staff to be trained incorrect method of Disinfection, and Sterilization of equipment, Preparation of Chlorine Solution etc.</a:t>
            </a:r>
          </a:p>
          <a:p>
            <a:pPr algn="just">
              <a:buFont typeface="Arial" pitchFamily="34" charset="0"/>
              <a:buChar char="•"/>
            </a:pPr>
            <a:r>
              <a:rPr lang="en-GB" sz="3400" dirty="0" smtClean="0">
                <a:solidFill>
                  <a:schemeClr val="tx1"/>
                </a:solidFill>
                <a:latin typeface="Arial" pitchFamily="34" charset="0"/>
                <a:cs typeface="Arial" pitchFamily="34" charset="0"/>
              </a:rPr>
              <a:t> Facilities to have  storage area for Bio Medical waste.</a:t>
            </a:r>
          </a:p>
          <a:p>
            <a:pPr lvl="0" algn="just">
              <a:buFont typeface="Arial" pitchFamily="34" charset="0"/>
              <a:buChar char="•"/>
            </a:pPr>
            <a:r>
              <a:rPr lang="en-GB" sz="3400" dirty="0" smtClean="0">
                <a:solidFill>
                  <a:schemeClr val="tx1"/>
                </a:solidFill>
                <a:latin typeface="Arial" pitchFamily="34" charset="0"/>
                <a:cs typeface="Arial" pitchFamily="34" charset="0"/>
              </a:rPr>
              <a:t>NUHM to have management of waste  mechanism</a:t>
            </a:r>
          </a:p>
          <a:p>
            <a:pPr lvl="0" algn="just">
              <a:buFont typeface="Arial" pitchFamily="34" charset="0"/>
              <a:buChar char="•"/>
            </a:pPr>
            <a:r>
              <a:rPr lang="en-GB" sz="3400" dirty="0" smtClean="0">
                <a:solidFill>
                  <a:schemeClr val="tx1"/>
                </a:solidFill>
                <a:latin typeface="Arial" pitchFamily="34" charset="0"/>
                <a:cs typeface="Arial" pitchFamily="34" charset="0"/>
              </a:rPr>
              <a:t>None of the facilities had any mechanism for liquid waste management. State may engaged Pollution Control Board for workable solutions – Liquid Waste &amp; ‘Hard to reach’ facilities</a:t>
            </a:r>
            <a:endParaRPr lang="en-US" sz="3400" dirty="0" smtClean="0">
              <a:solidFill>
                <a:schemeClr val="tx1"/>
              </a:solidFill>
              <a:latin typeface="Arial" pitchFamily="34" charset="0"/>
              <a:cs typeface="Arial" pitchFamily="34" charset="0"/>
            </a:endParaRPr>
          </a:p>
          <a:p>
            <a:pPr algn="just">
              <a:buFont typeface="Arial" pitchFamily="34" charset="0"/>
              <a:buChar char="•"/>
            </a:pPr>
            <a:r>
              <a:rPr lang="en-GB" sz="3400" dirty="0" smtClean="0">
                <a:solidFill>
                  <a:schemeClr val="tx1"/>
                </a:solidFill>
                <a:latin typeface="Arial" pitchFamily="34" charset="0"/>
                <a:cs typeface="Arial" pitchFamily="34" charset="0"/>
              </a:rPr>
              <a:t>Fire Safety Audit is required for all facilities</a:t>
            </a:r>
            <a:endParaRPr lang="en-US" sz="3400" dirty="0" smtClean="0">
              <a:solidFill>
                <a:schemeClr val="tx1"/>
              </a:solidFill>
              <a:latin typeface="Arial" pitchFamily="34" charset="0"/>
              <a:cs typeface="Arial" pitchFamily="34" charset="0"/>
            </a:endParaRPr>
          </a:p>
          <a:p>
            <a:pPr lvl="0" algn="just">
              <a:buFont typeface="Arial" pitchFamily="34" charset="0"/>
              <a:buChar char="•"/>
            </a:pPr>
            <a:endParaRPr lang="en-US" dirty="0" smtClean="0">
              <a:solidFill>
                <a:schemeClr val="tx1"/>
              </a:solidFill>
              <a:latin typeface="Arial" pitchFamily="34" charset="0"/>
              <a:cs typeface="Arial" pitchFamily="34" charset="0"/>
            </a:endParaRPr>
          </a:p>
          <a:p>
            <a:pPr algn="just">
              <a:buFont typeface="Arial" pitchFamily="34" charset="0"/>
              <a:buChar char="•"/>
            </a:pPr>
            <a:endParaRPr lang="en-US" dirty="0" smtClean="0">
              <a:solidFill>
                <a:schemeClr val="tx1"/>
              </a:solidFill>
              <a:latin typeface="Arial" pitchFamily="34" charset="0"/>
              <a:cs typeface="Arial" pitchFamily="34" charset="0"/>
            </a:endParaRPr>
          </a:p>
          <a:p>
            <a:pPr lvl="0" algn="just">
              <a:buFont typeface="Arial" pitchFamily="34" charset="0"/>
              <a:buChar char="•"/>
            </a:pPr>
            <a:endParaRPr lang="en-US" dirty="0" smtClean="0">
              <a:solidFill>
                <a:schemeClr val="tx1"/>
              </a:solidFill>
              <a:latin typeface="Arial" pitchFamily="34" charset="0"/>
              <a:cs typeface="Arial" pitchFamily="34" charset="0"/>
            </a:endParaRPr>
          </a:p>
          <a:p>
            <a:pPr lvl="0" algn="just">
              <a:buFont typeface="Arial" pitchFamily="34" charset="0"/>
              <a:buChar char="•"/>
            </a:pPr>
            <a:endParaRPr lang="en-US" dirty="0" smtClean="0">
              <a:solidFill>
                <a:schemeClr val="tx1"/>
              </a:solidFill>
              <a:latin typeface="Arial" pitchFamily="34" charset="0"/>
              <a:cs typeface="Arial" pitchFamily="34" charset="0"/>
            </a:endParaRPr>
          </a:p>
          <a:p>
            <a:pPr algn="just"/>
            <a:endParaRPr lang="en-US" dirty="0">
              <a:solidFill>
                <a:schemeClr val="tx1"/>
              </a:solidFill>
              <a:latin typeface="Arial" pitchFamily="34" charset="0"/>
              <a:cs typeface="Arial" pitchFamily="34" charset="0"/>
            </a:endParaRPr>
          </a:p>
        </p:txBody>
      </p:sp>
      <p:sp>
        <p:nvSpPr>
          <p:cNvPr id="4" name="Title 1"/>
          <p:cNvSpPr txBox="1">
            <a:spLocks/>
          </p:cNvSpPr>
          <p:nvPr/>
        </p:nvSpPr>
        <p:spPr>
          <a:xfrm>
            <a:off x="457200" y="274638"/>
            <a:ext cx="8229600" cy="725470"/>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IN" sz="4400" b="0" i="0" u="none" strike="noStrike" kern="1200" cap="none" spc="0" normalizeH="0" baseline="0" noProof="0" smtClean="0">
                <a:ln>
                  <a:noFill/>
                </a:ln>
                <a:solidFill>
                  <a:schemeClr val="tx1"/>
                </a:solidFill>
                <a:effectLst/>
                <a:uLnTx/>
                <a:uFillTx/>
                <a:latin typeface="+mj-lt"/>
                <a:ea typeface="+mj-ea"/>
                <a:cs typeface="+mj-cs"/>
              </a:rPr>
              <a:t>Recommendations</a:t>
            </a:r>
            <a:endParaRPr kumimoji="0" lang="en-IN"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5470"/>
          </a:xfrm>
        </p:spPr>
        <p:txBody>
          <a:bodyPr>
            <a:normAutofit fontScale="90000"/>
          </a:bodyPr>
          <a:lstStyle/>
          <a:p>
            <a:r>
              <a:rPr lang="en-US" dirty="0" smtClean="0"/>
              <a:t>Recommendations</a:t>
            </a:r>
            <a:endParaRPr lang="en-US" dirty="0"/>
          </a:p>
        </p:txBody>
      </p:sp>
      <p:sp>
        <p:nvSpPr>
          <p:cNvPr id="3" name="Content Placeholder 2"/>
          <p:cNvSpPr>
            <a:spLocks noGrp="1"/>
          </p:cNvSpPr>
          <p:nvPr>
            <p:ph idx="1"/>
          </p:nvPr>
        </p:nvSpPr>
        <p:spPr>
          <a:xfrm>
            <a:off x="142844" y="1214422"/>
            <a:ext cx="8786874" cy="5643578"/>
          </a:xfrm>
        </p:spPr>
        <p:txBody>
          <a:bodyPr>
            <a:normAutofit fontScale="55000" lnSpcReduction="20000"/>
          </a:bodyPr>
          <a:lstStyle/>
          <a:p>
            <a:pPr lvl="0" algn="just"/>
            <a:r>
              <a:rPr lang="en-GB" sz="4400" dirty="0" smtClean="0">
                <a:latin typeface="Arial" pitchFamily="34" charset="0"/>
                <a:cs typeface="Arial" pitchFamily="34" charset="0"/>
              </a:rPr>
              <a:t>State should initiate activities for creating common Bio Medical waste management storage area and immunization of staff (Hep B and TT), for all the facilities.</a:t>
            </a:r>
            <a:endParaRPr lang="en-US" sz="4400" dirty="0" smtClean="0">
              <a:latin typeface="Arial" pitchFamily="34" charset="0"/>
              <a:cs typeface="Arial" pitchFamily="34" charset="0"/>
            </a:endParaRPr>
          </a:p>
          <a:p>
            <a:pPr algn="just"/>
            <a:r>
              <a:rPr lang="en-GB" sz="4400" dirty="0" smtClean="0">
                <a:latin typeface="Arial" pitchFamily="34" charset="0"/>
                <a:cs typeface="Arial" pitchFamily="34" charset="0"/>
              </a:rPr>
              <a:t>95 out of 253 cities are covered under NUHM : to be extended</a:t>
            </a:r>
          </a:p>
          <a:p>
            <a:pPr algn="just"/>
            <a:r>
              <a:rPr lang="en-GB" sz="4400" dirty="0" smtClean="0">
                <a:latin typeface="Arial" pitchFamily="34" charset="0"/>
                <a:cs typeface="Arial" pitchFamily="34" charset="0"/>
              </a:rPr>
              <a:t>In Mumbai Corporation, all 90 positions of part time Medical officers is vacant</a:t>
            </a:r>
          </a:p>
          <a:p>
            <a:pPr lvl="0" algn="just"/>
            <a:r>
              <a:rPr lang="en-GB" sz="4400" dirty="0" smtClean="0">
                <a:latin typeface="Arial" pitchFamily="34" charset="0"/>
                <a:cs typeface="Arial" pitchFamily="34" charset="0"/>
              </a:rPr>
              <a:t>Thane Municipal Corporation has 23 vacant Part Time MO against 25 approved positions, 84 Staff Nurses against 85 approved, 24 LT against approved 25 LT. Team was informed that the vacancy of medical and </a:t>
            </a:r>
            <a:r>
              <a:rPr lang="en-GB" sz="4400" dirty="0" err="1" smtClean="0">
                <a:latin typeface="Arial" pitchFamily="34" charset="0"/>
                <a:cs typeface="Arial" pitchFamily="34" charset="0"/>
              </a:rPr>
              <a:t>para</a:t>
            </a:r>
            <a:r>
              <a:rPr lang="en-GB" sz="4400" dirty="0" smtClean="0">
                <a:latin typeface="Arial" pitchFamily="34" charset="0"/>
                <a:cs typeface="Arial" pitchFamily="34" charset="0"/>
              </a:rPr>
              <a:t> medical staff is because of low remuneration.</a:t>
            </a:r>
          </a:p>
          <a:p>
            <a:pPr algn="just"/>
            <a:r>
              <a:rPr lang="en-GB" sz="4400" dirty="0" smtClean="0">
                <a:latin typeface="Arial" pitchFamily="34" charset="0"/>
                <a:cs typeface="Arial" pitchFamily="34" charset="0"/>
              </a:rPr>
              <a:t>State to experiment innovative mechanisms of coordination/ sharing resources  of NUHM and  Municipal corporations in the district to make round the clock services of OBS </a:t>
            </a:r>
            <a:r>
              <a:rPr lang="en-GB" sz="4400" dirty="0" err="1" smtClean="0">
                <a:latin typeface="Arial" pitchFamily="34" charset="0"/>
                <a:cs typeface="Arial" pitchFamily="34" charset="0"/>
              </a:rPr>
              <a:t>Gynaec</a:t>
            </a:r>
            <a:r>
              <a:rPr lang="en-GB" sz="4400" dirty="0" smtClean="0">
                <a:latin typeface="Arial" pitchFamily="34" charset="0"/>
                <a:cs typeface="Arial" pitchFamily="34" charset="0"/>
              </a:rPr>
              <a:t> for areas with high demand such as Thane (having 8 municipal corporations) </a:t>
            </a:r>
          </a:p>
          <a:p>
            <a:pPr lvl="0" algn="just"/>
            <a:endParaRPr lang="en-US" sz="3400" dirty="0" smtClean="0">
              <a:latin typeface="Arial" pitchFamily="34" charset="0"/>
              <a:cs typeface="Arial" pitchFamily="34" charset="0"/>
            </a:endParaRPr>
          </a:p>
          <a:p>
            <a:endParaRPr lang="en-US" dirty="0" smtClean="0"/>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etway\Desktop\My Pictures\clean_earth.jpg"/>
          <p:cNvPicPr>
            <a:picLocks noGrp="1" noChangeAspect="1" noChangeArrowheads="1"/>
          </p:cNvPicPr>
          <p:nvPr>
            <p:ph idx="1"/>
          </p:nvPr>
        </p:nvPicPr>
        <p:blipFill>
          <a:blip r:embed="rId2"/>
          <a:srcRect/>
          <a:stretch>
            <a:fillRect/>
          </a:stretch>
        </p:blipFill>
        <p:spPr bwMode="auto">
          <a:xfrm>
            <a:off x="928662" y="857232"/>
            <a:ext cx="7358114" cy="5572164"/>
          </a:xfrm>
          <a:prstGeom prst="rect">
            <a:avLst/>
          </a:prstGeom>
          <a:noFill/>
        </p:spPr>
      </p:pic>
      <p:pic>
        <p:nvPicPr>
          <p:cNvPr id="5" name="Picture 2" descr="C:\Users\Getway\Desktop\My Pictures\clean_earth.jpg"/>
          <p:cNvPicPr>
            <a:picLocks noChangeAspect="1" noChangeArrowheads="1"/>
          </p:cNvPicPr>
          <p:nvPr/>
        </p:nvPicPr>
        <p:blipFill>
          <a:blip r:embed="rId2"/>
          <a:srcRect/>
          <a:stretch>
            <a:fillRect/>
          </a:stretch>
        </p:blipFill>
        <p:spPr bwMode="auto">
          <a:xfrm>
            <a:off x="1000100" y="857232"/>
            <a:ext cx="7358114" cy="5572164"/>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84976" cy="576064"/>
          </a:xfrm>
        </p:spPr>
        <p:txBody>
          <a:bodyPr>
            <a:normAutofit fontScale="90000"/>
          </a:bodyPr>
          <a:lstStyle/>
          <a:p>
            <a:r>
              <a:rPr lang="en-IN" dirty="0" smtClean="0"/>
              <a:t>Good Practices</a:t>
            </a:r>
            <a:endParaRPr lang="en-IN" dirty="0"/>
          </a:p>
        </p:txBody>
      </p:sp>
      <p:sp>
        <p:nvSpPr>
          <p:cNvPr id="3" name="Content Placeholder 2"/>
          <p:cNvSpPr>
            <a:spLocks noGrp="1"/>
          </p:cNvSpPr>
          <p:nvPr>
            <p:ph idx="1"/>
          </p:nvPr>
        </p:nvSpPr>
        <p:spPr>
          <a:xfrm>
            <a:off x="107504" y="714356"/>
            <a:ext cx="8928992" cy="6143644"/>
          </a:xfrm>
        </p:spPr>
        <p:txBody>
          <a:bodyPr>
            <a:noAutofit/>
          </a:bodyPr>
          <a:lstStyle/>
          <a:p>
            <a:pPr algn="just"/>
            <a:r>
              <a:rPr lang="en-US" altLang="en-US" sz="2400" dirty="0">
                <a:latin typeface="Arial" pitchFamily="34" charset="0"/>
                <a:cs typeface="Arial" pitchFamily="34" charset="0"/>
              </a:rPr>
              <a:t>Labor rooms are well maintained and are practicing standard protocols such as </a:t>
            </a:r>
            <a:r>
              <a:rPr lang="en-GB" sz="2400" dirty="0" smtClean="0">
                <a:latin typeface="Arial" pitchFamily="34" charset="0"/>
                <a:cs typeface="Arial" pitchFamily="34" charset="0"/>
              </a:rPr>
              <a:t>AMTSL </a:t>
            </a:r>
            <a:r>
              <a:rPr lang="en-GB" altLang="en-US" sz="2400" dirty="0" smtClean="0">
                <a:latin typeface="Arial" pitchFamily="34" charset="0"/>
                <a:cs typeface="Arial" pitchFamily="34" charset="0"/>
              </a:rPr>
              <a:t>(</a:t>
            </a:r>
            <a:r>
              <a:rPr lang="en-US" altLang="en-US" sz="2400" dirty="0" smtClean="0">
                <a:latin typeface="Arial" pitchFamily="34" charset="0"/>
                <a:cs typeface="Arial" pitchFamily="34" charset="0"/>
              </a:rPr>
              <a:t>Active Management Of The Third Stage Of </a:t>
            </a:r>
            <a:r>
              <a:rPr lang="en-US" altLang="en-US" sz="2400" dirty="0" err="1" smtClean="0">
                <a:latin typeface="Arial" pitchFamily="34" charset="0"/>
                <a:cs typeface="Arial" pitchFamily="34" charset="0"/>
              </a:rPr>
              <a:t>Labour</a:t>
            </a:r>
            <a:r>
              <a:rPr lang="en-GB" altLang="en-US" sz="2400" dirty="0" smtClean="0">
                <a:latin typeface="Arial" pitchFamily="34" charset="0"/>
                <a:cs typeface="Arial" pitchFamily="34" charset="0"/>
              </a:rPr>
              <a:t>), esse</a:t>
            </a:r>
            <a:r>
              <a:rPr lang="en-GB" sz="2400" dirty="0" smtClean="0">
                <a:latin typeface="Arial" pitchFamily="34" charset="0"/>
                <a:cs typeface="Arial" pitchFamily="34" charset="0"/>
              </a:rPr>
              <a:t>ntial </a:t>
            </a:r>
            <a:r>
              <a:rPr lang="en-GB" sz="2400" dirty="0">
                <a:latin typeface="Arial" pitchFamily="34" charset="0"/>
                <a:cs typeface="Arial" pitchFamily="34" charset="0"/>
              </a:rPr>
              <a:t>newborn care and early initiation of breast feeding</a:t>
            </a:r>
            <a:r>
              <a:rPr lang="en-US" altLang="en-US" sz="2400" dirty="0">
                <a:latin typeface="Arial" pitchFamily="34" charset="0"/>
                <a:cs typeface="Arial" pitchFamily="34" charset="0"/>
              </a:rPr>
              <a:t>.</a:t>
            </a:r>
          </a:p>
          <a:p>
            <a:pPr lvl="0" algn="just"/>
            <a:r>
              <a:rPr lang="en-GB" sz="2400" dirty="0">
                <a:latin typeface="Arial" pitchFamily="34" charset="0"/>
                <a:cs typeface="Arial" pitchFamily="34" charset="0"/>
              </a:rPr>
              <a:t>Antenatal screening for GDM, Hypothyroidism, RTI/STI, syphilis and HIV-AIDS are in place.</a:t>
            </a:r>
          </a:p>
          <a:p>
            <a:pPr lvl="0" algn="just"/>
            <a:r>
              <a:rPr lang="en-US" sz="2400" dirty="0">
                <a:latin typeface="Arial" pitchFamily="34" charset="0"/>
                <a:cs typeface="Arial" pitchFamily="34" charset="0"/>
              </a:rPr>
              <a:t>Maternal and Child Death Review mechanism is institutionalized at both community and facility level. </a:t>
            </a:r>
            <a:endParaRPr lang="en-IN" sz="2400" dirty="0" smtClean="0">
              <a:latin typeface="Arial" pitchFamily="34" charset="0"/>
              <a:cs typeface="Arial" pitchFamily="34" charset="0"/>
            </a:endParaRPr>
          </a:p>
          <a:p>
            <a:pPr algn="just"/>
            <a:r>
              <a:rPr lang="en-IN" sz="2400" dirty="0" smtClean="0">
                <a:latin typeface="Arial" pitchFamily="34" charset="0"/>
                <a:cs typeface="Arial" pitchFamily="34" charset="0"/>
              </a:rPr>
              <a:t>Transport vehicles to have IEC of 108: registration’s renewal.</a:t>
            </a:r>
          </a:p>
          <a:p>
            <a:pPr algn="just"/>
            <a:r>
              <a:rPr lang="en-US" sz="2400" dirty="0" smtClean="0">
                <a:latin typeface="Arial" pitchFamily="34" charset="0"/>
                <a:cs typeface="Arial" pitchFamily="34" charset="0"/>
              </a:rPr>
              <a:t>Biomedical Equipment Management and Maintenance Program (BMMP)  </a:t>
            </a:r>
            <a:r>
              <a:rPr lang="en-GB" sz="2400" dirty="0" smtClean="0">
                <a:latin typeface="Arial" pitchFamily="34" charset="0"/>
                <a:cs typeface="Arial" pitchFamily="34" charset="0"/>
              </a:rPr>
              <a:t>&amp;  AMC  for equipment through an MOU at @ 5.9% of  equipment cost  signed by the </a:t>
            </a:r>
            <a:r>
              <a:rPr lang="en-GB" sz="2400" dirty="0" err="1" smtClean="0">
                <a:latin typeface="Arial" pitchFamily="34" charset="0"/>
                <a:cs typeface="Arial" pitchFamily="34" charset="0"/>
              </a:rPr>
              <a:t>GoM</a:t>
            </a:r>
            <a:r>
              <a:rPr lang="en-GB" sz="2400" dirty="0" smtClean="0">
                <a:latin typeface="Arial" pitchFamily="34" charset="0"/>
                <a:cs typeface="Arial" pitchFamily="34" charset="0"/>
              </a:rPr>
              <a:t>. Inventory of Rs 400 Cr mapped,  equipments worth 80 Cr made functional. </a:t>
            </a:r>
          </a:p>
          <a:p>
            <a:pPr algn="just"/>
            <a:r>
              <a:rPr lang="en-GB" sz="2400" dirty="0" smtClean="0">
                <a:latin typeface="Arial" pitchFamily="34" charset="0"/>
                <a:cs typeface="Arial" pitchFamily="34" charset="0"/>
              </a:rPr>
              <a:t>Lab Diagnostic services </a:t>
            </a:r>
            <a:r>
              <a:rPr lang="en-GB" sz="2400" dirty="0" smtClean="0">
                <a:latin typeface="Arial" pitchFamily="34" charset="0"/>
                <a:cs typeface="Arial" pitchFamily="34" charset="0"/>
              </a:rPr>
              <a:t> </a:t>
            </a:r>
            <a:r>
              <a:rPr lang="en-GB" sz="2400" dirty="0" smtClean="0">
                <a:latin typeface="Arial" pitchFamily="34" charset="0"/>
                <a:cs typeface="Arial" pitchFamily="34" charset="0"/>
              </a:rPr>
              <a:t>outsourced through </a:t>
            </a:r>
            <a:r>
              <a:rPr lang="en-GB" sz="2400" dirty="0" smtClean="0">
                <a:latin typeface="Arial" pitchFamily="34" charset="0"/>
                <a:cs typeface="Arial" pitchFamily="34" charset="0"/>
              </a:rPr>
              <a:t>HLL </a:t>
            </a:r>
            <a:r>
              <a:rPr lang="en-GB" sz="2400" dirty="0" err="1" smtClean="0">
                <a:latin typeface="Arial" pitchFamily="34" charset="0"/>
                <a:cs typeface="Arial" pitchFamily="34" charset="0"/>
              </a:rPr>
              <a:t>upto</a:t>
            </a:r>
            <a:r>
              <a:rPr lang="en-GB" sz="2400" dirty="0" smtClean="0">
                <a:latin typeface="Arial" pitchFamily="34" charset="0"/>
                <a:cs typeface="Arial" pitchFamily="34" charset="0"/>
              </a:rPr>
              <a:t> PHC.</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xmlns="" val="149199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28670"/>
          </a:xfrm>
        </p:spPr>
        <p:txBody>
          <a:bodyPr/>
          <a:lstStyle/>
          <a:p>
            <a:r>
              <a:rPr lang="en-IN" dirty="0" smtClean="0"/>
              <a:t>Good Practices</a:t>
            </a:r>
            <a:endParaRPr lang="en-IN" dirty="0"/>
          </a:p>
        </p:txBody>
      </p:sp>
      <p:sp>
        <p:nvSpPr>
          <p:cNvPr id="3" name="Content Placeholder 2"/>
          <p:cNvSpPr>
            <a:spLocks noGrp="1"/>
          </p:cNvSpPr>
          <p:nvPr>
            <p:ph idx="1"/>
          </p:nvPr>
        </p:nvSpPr>
        <p:spPr>
          <a:xfrm>
            <a:off x="214282" y="857232"/>
            <a:ext cx="8643998" cy="5715040"/>
          </a:xfrm>
        </p:spPr>
        <p:txBody>
          <a:bodyPr>
            <a:noAutofit/>
          </a:bodyPr>
          <a:lstStyle/>
          <a:p>
            <a:pPr algn="just"/>
            <a:r>
              <a:rPr lang="en-IN" sz="2400" dirty="0" smtClean="0">
                <a:latin typeface="Arial" pitchFamily="34" charset="0"/>
                <a:cs typeface="Arial" pitchFamily="34" charset="0"/>
              </a:rPr>
              <a:t>Citizen Charter was seen at all places visited</a:t>
            </a:r>
            <a:r>
              <a:rPr lang="en-IN" sz="2400" dirty="0" smtClean="0">
                <a:latin typeface="Arial" pitchFamily="34" charset="0"/>
                <a:cs typeface="Arial" pitchFamily="34" charset="0"/>
              </a:rPr>
              <a:t>.</a:t>
            </a:r>
          </a:p>
          <a:p>
            <a:pPr algn="just"/>
            <a:r>
              <a:rPr lang="en-GB" sz="2400" dirty="0" smtClean="0">
                <a:latin typeface="Arial" pitchFamily="34" charset="0"/>
                <a:cs typeface="Arial" pitchFamily="34" charset="0"/>
              </a:rPr>
              <a:t>State has (15) National certified facilities.</a:t>
            </a:r>
            <a:endParaRPr lang="en-IN" sz="2400" dirty="0" smtClean="0">
              <a:latin typeface="Arial" pitchFamily="34" charset="0"/>
              <a:cs typeface="Arial" pitchFamily="34" charset="0"/>
            </a:endParaRPr>
          </a:p>
          <a:p>
            <a:pPr algn="just"/>
            <a:r>
              <a:rPr lang="en-GB" sz="2400" dirty="0" smtClean="0">
                <a:latin typeface="Arial" pitchFamily="34" charset="0"/>
                <a:cs typeface="Arial" pitchFamily="34" charset="0"/>
              </a:rPr>
              <a:t>14 District Hospitals Farmer Health Centre under </a:t>
            </a:r>
            <a:r>
              <a:rPr lang="en-GB" sz="2400" dirty="0" err="1" smtClean="0">
                <a:latin typeface="Arial" pitchFamily="34" charset="0"/>
                <a:cs typeface="Arial" pitchFamily="34" charset="0"/>
              </a:rPr>
              <a:t>Prakalpa</a:t>
            </a:r>
            <a:r>
              <a:rPr lang="en-GB" sz="2400" dirty="0" smtClean="0">
                <a:latin typeface="Arial" pitchFamily="34" charset="0"/>
                <a:cs typeface="Arial" pitchFamily="34" charset="0"/>
              </a:rPr>
              <a:t> </a:t>
            </a:r>
            <a:r>
              <a:rPr lang="en-GB" sz="2400" dirty="0" err="1" smtClean="0">
                <a:latin typeface="Arial" pitchFamily="34" charset="0"/>
                <a:cs typeface="Arial" pitchFamily="34" charset="0"/>
              </a:rPr>
              <a:t>Prerna</a:t>
            </a:r>
            <a:r>
              <a:rPr lang="en-GB" sz="2400" dirty="0" smtClean="0">
                <a:latin typeface="Arial" pitchFamily="34" charset="0"/>
                <a:cs typeface="Arial" pitchFamily="34" charset="0"/>
              </a:rPr>
              <a:t> has been established for Medications and Counselling of farmers. 23% Decline in farmer suicides.</a:t>
            </a:r>
          </a:p>
          <a:p>
            <a:pPr algn="just"/>
            <a:r>
              <a:rPr lang="en-GB" sz="2400" dirty="0" smtClean="0">
                <a:latin typeface="Arial" pitchFamily="34" charset="0"/>
                <a:cs typeface="Arial" pitchFamily="34" charset="0"/>
              </a:rPr>
              <a:t>Essential Drug List (</a:t>
            </a:r>
            <a:r>
              <a:rPr lang="en-GB" sz="2400" dirty="0" smtClean="0">
                <a:latin typeface="Arial" pitchFamily="34" charset="0"/>
                <a:cs typeface="Arial" pitchFamily="34" charset="0"/>
              </a:rPr>
              <a:t>EDL)  at all </a:t>
            </a:r>
            <a:r>
              <a:rPr lang="en-GB" sz="2400" dirty="0" smtClean="0">
                <a:latin typeface="Arial" pitchFamily="34" charset="0"/>
                <a:cs typeface="Arial" pitchFamily="34" charset="0"/>
              </a:rPr>
              <a:t>health </a:t>
            </a:r>
            <a:r>
              <a:rPr lang="en-GB" sz="2400" dirty="0" smtClean="0">
                <a:latin typeface="Arial" pitchFamily="34" charset="0"/>
                <a:cs typeface="Arial" pitchFamily="34" charset="0"/>
              </a:rPr>
              <a:t>facilities till PHC.  </a:t>
            </a:r>
            <a:endParaRPr lang="en-IN" sz="2400" dirty="0" smtClean="0">
              <a:latin typeface="Arial" pitchFamily="34" charset="0"/>
              <a:cs typeface="Arial" pitchFamily="34" charset="0"/>
            </a:endParaRPr>
          </a:p>
          <a:p>
            <a:pPr lvl="0" algn="just"/>
            <a:r>
              <a:rPr lang="en-IN" sz="2400" dirty="0" smtClean="0">
                <a:latin typeface="Arial" pitchFamily="34" charset="0"/>
                <a:cs typeface="Arial" pitchFamily="34" charset="0"/>
              </a:rPr>
              <a:t>Well managed ASHA programme – adequate coverage, active support structure on the  ground, &amp; robust and timely payment systems.</a:t>
            </a:r>
          </a:p>
          <a:p>
            <a:pPr lvl="0" algn="just"/>
            <a:r>
              <a:rPr lang="en-IN" sz="2400" dirty="0" smtClean="0">
                <a:latin typeface="Arial" pitchFamily="34" charset="0"/>
                <a:cs typeface="Arial" pitchFamily="34" charset="0"/>
              </a:rPr>
              <a:t>ASHA Trainings completed, knowledge levels good.</a:t>
            </a:r>
          </a:p>
          <a:p>
            <a:pPr algn="just"/>
            <a:r>
              <a:rPr lang="en-GB" sz="2400" dirty="0" smtClean="0">
                <a:latin typeface="Arial" pitchFamily="34" charset="0"/>
                <a:cs typeface="Arial" pitchFamily="34" charset="0"/>
              </a:rPr>
              <a:t>All </a:t>
            </a:r>
            <a:r>
              <a:rPr lang="en-GB" sz="2400" dirty="0" smtClean="0">
                <a:latin typeface="Arial" pitchFamily="34" charset="0"/>
                <a:cs typeface="Arial" pitchFamily="34" charset="0"/>
              </a:rPr>
              <a:t>JSY, ASHA incentives and vendor payments are being processed through PFMS in both the Districts.</a:t>
            </a:r>
            <a:r>
              <a:rPr lang="en-IN" sz="2400" dirty="0" smtClean="0">
                <a:latin typeface="Arial" pitchFamily="34" charset="0"/>
                <a:cs typeface="Arial" pitchFamily="34" charset="0"/>
              </a:rPr>
              <a:t> No delay in JSY and ASHA incentive was found</a:t>
            </a:r>
            <a:r>
              <a:rPr lang="en-IN" sz="2400" dirty="0" smtClean="0">
                <a:latin typeface="Arial" pitchFamily="34" charset="0"/>
                <a:cs typeface="Arial" pitchFamily="34" charset="0"/>
              </a:rPr>
              <a:t>.</a:t>
            </a:r>
          </a:p>
          <a:p>
            <a:pPr lvl="0" algn="just"/>
            <a:r>
              <a:rPr lang="en-IN" sz="2400" dirty="0" smtClean="0">
                <a:latin typeface="Arial" pitchFamily="34" charset="0"/>
                <a:cs typeface="Arial" pitchFamily="34" charset="0"/>
              </a:rPr>
              <a:t>Strong institutional convergence of health system with </a:t>
            </a:r>
            <a:r>
              <a:rPr lang="en-IN" sz="2400" dirty="0" err="1" smtClean="0">
                <a:latin typeface="Arial" pitchFamily="34" charset="0"/>
                <a:cs typeface="Arial" pitchFamily="34" charset="0"/>
              </a:rPr>
              <a:t>Panchayat</a:t>
            </a:r>
            <a:r>
              <a:rPr lang="en-IN" sz="2400" dirty="0" smtClean="0">
                <a:latin typeface="Arial" pitchFamily="34" charset="0"/>
                <a:cs typeface="Arial" pitchFamily="34" charset="0"/>
              </a:rPr>
              <a:t> structures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784976" cy="634082"/>
          </a:xfrm>
        </p:spPr>
        <p:txBody>
          <a:bodyPr>
            <a:normAutofit fontScale="90000"/>
          </a:bodyPr>
          <a:lstStyle/>
          <a:p>
            <a:r>
              <a:rPr lang="en-IN" dirty="0" smtClean="0"/>
              <a:t>Good Practices</a:t>
            </a:r>
            <a:endParaRPr lang="en-IN" dirty="0"/>
          </a:p>
        </p:txBody>
      </p:sp>
      <p:sp>
        <p:nvSpPr>
          <p:cNvPr id="3" name="Content Placeholder 2"/>
          <p:cNvSpPr>
            <a:spLocks noGrp="1"/>
          </p:cNvSpPr>
          <p:nvPr>
            <p:ph idx="1"/>
          </p:nvPr>
        </p:nvSpPr>
        <p:spPr>
          <a:xfrm>
            <a:off x="251520" y="764704"/>
            <a:ext cx="8640960" cy="5832648"/>
          </a:xfrm>
        </p:spPr>
        <p:txBody>
          <a:bodyPr>
            <a:noAutofit/>
          </a:bodyPr>
          <a:lstStyle/>
          <a:p>
            <a:pPr algn="just"/>
            <a:r>
              <a:rPr lang="en-IN" sz="2700" dirty="0" smtClean="0"/>
              <a:t>75% doctors, 79% paramedics, 65% class </a:t>
            </a:r>
            <a:r>
              <a:rPr lang="en-IN" sz="2700" dirty="0" smtClean="0"/>
              <a:t>IV posts filled up.</a:t>
            </a:r>
            <a:endParaRPr lang="en-IN" sz="2700" dirty="0" smtClean="0"/>
          </a:p>
          <a:p>
            <a:pPr algn="just"/>
            <a:r>
              <a:rPr lang="en-IN" sz="2700" dirty="0" smtClean="0"/>
              <a:t>HMIS </a:t>
            </a:r>
            <a:r>
              <a:rPr lang="en-IN" sz="2700" dirty="0"/>
              <a:t>data has been reviewed at Regional/Circle, District, Block level (monthly meetings) for its completeness, timeliness and validation.</a:t>
            </a:r>
          </a:p>
          <a:p>
            <a:pPr algn="just"/>
            <a:r>
              <a:rPr lang="en-IN" sz="2700" dirty="0"/>
              <a:t>Effective and efficient </a:t>
            </a:r>
            <a:r>
              <a:rPr lang="en-IN" sz="2700" dirty="0" smtClean="0"/>
              <a:t> Health </a:t>
            </a:r>
            <a:r>
              <a:rPr lang="en-IN" sz="2700" dirty="0"/>
              <a:t>Advisory Call Centre (104</a:t>
            </a:r>
            <a:r>
              <a:rPr lang="en-IN" sz="2700" dirty="0" smtClean="0"/>
              <a:t>)</a:t>
            </a:r>
            <a:r>
              <a:rPr lang="en-GB" sz="2800" dirty="0" smtClean="0">
                <a:solidFill>
                  <a:prstClr val="black"/>
                </a:solidFill>
                <a:latin typeface="Arial" pitchFamily="34" charset="0"/>
                <a:cs typeface="Arial" pitchFamily="34" charset="0"/>
              </a:rPr>
              <a:t> </a:t>
            </a:r>
          </a:p>
          <a:p>
            <a:pPr algn="just"/>
            <a:r>
              <a:rPr lang="en-GB" sz="2700" dirty="0" smtClean="0"/>
              <a:t>AYUSH services  and Drugs were found at all level of facilities. Special Yoga for ANC.</a:t>
            </a:r>
            <a:endParaRPr lang="en-IN" sz="2700" dirty="0" smtClean="0"/>
          </a:p>
          <a:p>
            <a:pPr algn="just"/>
            <a:r>
              <a:rPr lang="en-IN" sz="2700" dirty="0" smtClean="0"/>
              <a:t>15% increased Health Budget </a:t>
            </a:r>
            <a:r>
              <a:rPr lang="en-IN" sz="2700" dirty="0" smtClean="0"/>
              <a:t>2017-18 than </a:t>
            </a:r>
            <a:r>
              <a:rPr lang="en-IN" sz="2700" dirty="0" smtClean="0"/>
              <a:t>previous </a:t>
            </a:r>
            <a:r>
              <a:rPr lang="en-IN" sz="2700" dirty="0" smtClean="0"/>
              <a:t>year </a:t>
            </a:r>
            <a:endParaRPr lang="en-GB" sz="2700" dirty="0" smtClean="0"/>
          </a:p>
          <a:p>
            <a:pPr algn="just"/>
            <a:r>
              <a:rPr lang="en-GB" sz="2700" dirty="0" smtClean="0"/>
              <a:t>100% agencies registration under PFMS completed.</a:t>
            </a:r>
          </a:p>
          <a:p>
            <a:pPr algn="just"/>
            <a:r>
              <a:rPr lang="en-IN" sz="2700" dirty="0" smtClean="0"/>
              <a:t>Concurrent &amp; independent RKS audit  conducted </a:t>
            </a:r>
            <a:r>
              <a:rPr lang="en-IN" sz="2700" dirty="0" smtClean="0"/>
              <a:t>regularly.</a:t>
            </a:r>
          </a:p>
          <a:p>
            <a:pPr algn="just"/>
            <a:r>
              <a:rPr lang="en-GB" sz="2800" dirty="0" smtClean="0"/>
              <a:t>Urban Health : 278 RKS has been registered out of total 602 RKS. Bank accounts at 187 facilities have been opened.</a:t>
            </a:r>
          </a:p>
          <a:p>
            <a:pPr algn="just"/>
            <a:endParaRPr lang="en-IN" sz="2700" dirty="0"/>
          </a:p>
        </p:txBody>
      </p:sp>
    </p:spTree>
    <p:extLst>
      <p:ext uri="{BB962C8B-B14F-4D97-AF65-F5344CB8AC3E}">
        <p14:creationId xmlns:p14="http://schemas.microsoft.com/office/powerpoint/2010/main" xmlns="" val="1784905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33327"/>
            <a:ext cx="8784976" cy="562074"/>
          </a:xfrm>
        </p:spPr>
        <p:txBody>
          <a:bodyPr>
            <a:normAutofit fontScale="90000"/>
          </a:bodyPr>
          <a:lstStyle/>
          <a:p>
            <a:r>
              <a:rPr lang="en-IN" dirty="0" smtClean="0"/>
              <a:t>Concerns</a:t>
            </a:r>
            <a:endParaRPr lang="en-IN" dirty="0"/>
          </a:p>
        </p:txBody>
      </p:sp>
      <p:sp>
        <p:nvSpPr>
          <p:cNvPr id="3" name="Content Placeholder 2"/>
          <p:cNvSpPr>
            <a:spLocks noGrp="1"/>
          </p:cNvSpPr>
          <p:nvPr>
            <p:ph idx="1"/>
          </p:nvPr>
        </p:nvSpPr>
        <p:spPr>
          <a:xfrm>
            <a:off x="0" y="620688"/>
            <a:ext cx="8929718" cy="6237312"/>
          </a:xfrm>
        </p:spPr>
        <p:txBody>
          <a:bodyPr>
            <a:normAutofit fontScale="92500" lnSpcReduction="10000"/>
          </a:bodyPr>
          <a:lstStyle/>
          <a:p>
            <a:pPr lvl="0" algn="just"/>
            <a:r>
              <a:rPr lang="en-GB" sz="2800" dirty="0" smtClean="0">
                <a:latin typeface="Arial" pitchFamily="34" charset="0"/>
                <a:cs typeface="Arial" pitchFamily="34" charset="0"/>
              </a:rPr>
              <a:t>Overcrowded existing women hospital in </a:t>
            </a:r>
            <a:r>
              <a:rPr lang="en-GB" sz="2800" dirty="0" err="1" smtClean="0">
                <a:latin typeface="Arial" pitchFamily="34" charset="0"/>
                <a:cs typeface="Arial" pitchFamily="34" charset="0"/>
              </a:rPr>
              <a:t>Prabhani</a:t>
            </a:r>
            <a:r>
              <a:rPr lang="en-GB" sz="2800" dirty="0" smtClean="0">
                <a:latin typeface="Arial" pitchFamily="34" charset="0"/>
                <a:cs typeface="Arial" pitchFamily="34" charset="0"/>
              </a:rPr>
              <a:t>:- Operationalization </a:t>
            </a:r>
            <a:r>
              <a:rPr lang="en-GB" sz="2800" dirty="0">
                <a:latin typeface="Arial" pitchFamily="34" charset="0"/>
                <a:cs typeface="Arial" pitchFamily="34" charset="0"/>
              </a:rPr>
              <a:t>of MCH </a:t>
            </a:r>
            <a:r>
              <a:rPr lang="en-GB" sz="2800" dirty="0" smtClean="0">
                <a:latin typeface="Arial" pitchFamily="34" charset="0"/>
                <a:cs typeface="Arial" pitchFamily="34" charset="0"/>
              </a:rPr>
              <a:t>wing:</a:t>
            </a:r>
            <a:endParaRPr lang="en-IN" sz="2800" dirty="0" smtClean="0">
              <a:latin typeface="Arial" pitchFamily="34" charset="0"/>
              <a:cs typeface="Arial" pitchFamily="34" charset="0"/>
            </a:endParaRPr>
          </a:p>
          <a:p>
            <a:pPr algn="just"/>
            <a:r>
              <a:rPr lang="en-IN" sz="2800" dirty="0" smtClean="0">
                <a:latin typeface="Arial" pitchFamily="34" charset="0"/>
                <a:cs typeface="Arial" pitchFamily="34" charset="0"/>
              </a:rPr>
              <a:t>District Early intervention Centre (DEIC) at </a:t>
            </a:r>
            <a:r>
              <a:rPr lang="en-IN" sz="2800" dirty="0" err="1" smtClean="0">
                <a:latin typeface="Arial" pitchFamily="34" charset="0"/>
                <a:cs typeface="Arial" pitchFamily="34" charset="0"/>
              </a:rPr>
              <a:t>Parbhani</a:t>
            </a:r>
            <a:r>
              <a:rPr lang="en-IN" sz="2800" dirty="0" smtClean="0">
                <a:latin typeface="Arial" pitchFamily="34" charset="0"/>
                <a:cs typeface="Arial" pitchFamily="34" charset="0"/>
              </a:rPr>
              <a:t>.</a:t>
            </a:r>
          </a:p>
          <a:p>
            <a:pPr algn="just"/>
            <a:r>
              <a:rPr lang="en-GB" sz="2800" dirty="0">
                <a:latin typeface="Arial" pitchFamily="34" charset="0"/>
                <a:cs typeface="Arial" pitchFamily="34" charset="0"/>
              </a:rPr>
              <a:t>BRIDGE (Boosting Routine Immunization and Demand generation) </a:t>
            </a:r>
            <a:r>
              <a:rPr lang="en-GB" sz="2800" dirty="0" smtClean="0">
                <a:latin typeface="Arial" pitchFamily="34" charset="0"/>
                <a:cs typeface="Arial" pitchFamily="34" charset="0"/>
              </a:rPr>
              <a:t>training of </a:t>
            </a:r>
            <a:r>
              <a:rPr lang="en-US" sz="2800" dirty="0" smtClean="0">
                <a:latin typeface="Arial" pitchFamily="34" charset="0"/>
                <a:cs typeface="Arial" pitchFamily="34" charset="0"/>
              </a:rPr>
              <a:t>Intensified Mission </a:t>
            </a:r>
            <a:r>
              <a:rPr lang="en-US" sz="2800" dirty="0" err="1" smtClean="0">
                <a:latin typeface="Arial" pitchFamily="34" charset="0"/>
                <a:cs typeface="Arial" pitchFamily="34" charset="0"/>
              </a:rPr>
              <a:t>Indradhanush</a:t>
            </a:r>
            <a:r>
              <a:rPr lang="en-US" sz="2800" dirty="0" smtClean="0">
                <a:latin typeface="Arial" pitchFamily="34" charset="0"/>
                <a:cs typeface="Arial" pitchFamily="34" charset="0"/>
              </a:rPr>
              <a:t> (IMI) </a:t>
            </a:r>
            <a:r>
              <a:rPr lang="en-GB" sz="2800" dirty="0" smtClean="0">
                <a:latin typeface="Arial" pitchFamily="34" charset="0"/>
                <a:cs typeface="Arial" pitchFamily="34" charset="0"/>
              </a:rPr>
              <a:t>districts, to be extended to all districts.</a:t>
            </a:r>
          </a:p>
          <a:p>
            <a:pPr algn="just"/>
            <a:r>
              <a:rPr lang="en-US" sz="2800" dirty="0" err="1" smtClean="0">
                <a:latin typeface="Arial" pitchFamily="34" charset="0"/>
                <a:cs typeface="Arial" pitchFamily="34" charset="0"/>
              </a:rPr>
              <a:t>Operationalization</a:t>
            </a:r>
            <a:r>
              <a:rPr lang="en-US" sz="2800" dirty="0" smtClean="0">
                <a:latin typeface="Arial" pitchFamily="34" charset="0"/>
                <a:cs typeface="Arial" pitchFamily="34" charset="0"/>
              </a:rPr>
              <a:t>  of Drug and Vaccine Distribution Management System (DVDMS ) at UPHCs</a:t>
            </a:r>
          </a:p>
          <a:p>
            <a:pPr marL="342900" lvl="2" indent="-342900" algn="just"/>
            <a:r>
              <a:rPr lang="en-GB" sz="2800" dirty="0" smtClean="0">
                <a:latin typeface="Arial" pitchFamily="34" charset="0"/>
                <a:cs typeface="Arial" pitchFamily="34" charset="0"/>
              </a:rPr>
              <a:t>DOT centre to </a:t>
            </a:r>
            <a:r>
              <a:rPr lang="en-GB" sz="2800" dirty="0">
                <a:latin typeface="Arial" pitchFamily="34" charset="0"/>
                <a:cs typeface="Arial" pitchFamily="34" charset="0"/>
              </a:rPr>
              <a:t>cater to the TB patients in the </a:t>
            </a:r>
            <a:r>
              <a:rPr lang="en-GB" sz="2800" dirty="0" smtClean="0">
                <a:latin typeface="Arial" pitchFamily="34" charset="0"/>
                <a:cs typeface="Arial" pitchFamily="34" charset="0"/>
              </a:rPr>
              <a:t>UPHCs.</a:t>
            </a:r>
            <a:endParaRPr lang="en-US" sz="2800" dirty="0" smtClean="0">
              <a:latin typeface="Arial" pitchFamily="34" charset="0"/>
              <a:cs typeface="Arial" pitchFamily="34" charset="0"/>
            </a:endParaRPr>
          </a:p>
          <a:p>
            <a:pPr lvl="0" algn="just"/>
            <a:r>
              <a:rPr lang="en-GB" sz="2800" dirty="0" smtClean="0">
                <a:latin typeface="Arial" pitchFamily="34" charset="0"/>
                <a:cs typeface="Arial" pitchFamily="34" charset="0"/>
              </a:rPr>
              <a:t>6-7 months : waiting </a:t>
            </a:r>
            <a:r>
              <a:rPr lang="en-GB" sz="2800" dirty="0">
                <a:latin typeface="Arial" pitchFamily="34" charset="0"/>
                <a:cs typeface="Arial" pitchFamily="34" charset="0"/>
              </a:rPr>
              <a:t>period </a:t>
            </a:r>
            <a:r>
              <a:rPr lang="en-GB" sz="2800" dirty="0" smtClean="0">
                <a:latin typeface="Arial" pitchFamily="34" charset="0"/>
                <a:cs typeface="Arial" pitchFamily="34" charset="0"/>
              </a:rPr>
              <a:t>for </a:t>
            </a:r>
            <a:r>
              <a:rPr lang="en-GB" sz="2800" dirty="0">
                <a:latin typeface="Arial" pitchFamily="34" charset="0"/>
                <a:cs typeface="Arial" pitchFamily="34" charset="0"/>
              </a:rPr>
              <a:t>cataract </a:t>
            </a:r>
            <a:r>
              <a:rPr lang="en-GB" sz="2800" dirty="0" smtClean="0">
                <a:latin typeface="Arial" pitchFamily="34" charset="0"/>
                <a:cs typeface="Arial" pitchFamily="34" charset="0"/>
              </a:rPr>
              <a:t>operation</a:t>
            </a:r>
          </a:p>
          <a:p>
            <a:pPr lvl="0" algn="just"/>
            <a:r>
              <a:rPr lang="en-GB" sz="2800" dirty="0" smtClean="0">
                <a:latin typeface="Arial" pitchFamily="34" charset="0"/>
                <a:cs typeface="Arial" pitchFamily="34" charset="0"/>
              </a:rPr>
              <a:t>Shortage of </a:t>
            </a:r>
            <a:r>
              <a:rPr lang="en-GB" sz="2800" dirty="0" err="1" smtClean="0">
                <a:latin typeface="Arial" pitchFamily="34" charset="0"/>
                <a:cs typeface="Arial" pitchFamily="34" charset="0"/>
              </a:rPr>
              <a:t>gluco</a:t>
            </a:r>
            <a:r>
              <a:rPr lang="en-GB" sz="2800" dirty="0" smtClean="0">
                <a:latin typeface="Arial" pitchFamily="34" charset="0"/>
                <a:cs typeface="Arial" pitchFamily="34" charset="0"/>
              </a:rPr>
              <a:t> strip and lancet : implementation of population based NCD screening.</a:t>
            </a:r>
          </a:p>
          <a:p>
            <a:pPr lvl="0" algn="just"/>
            <a:r>
              <a:rPr lang="en-GB" sz="2800" dirty="0" smtClean="0">
                <a:latin typeface="Arial" pitchFamily="34" charset="0"/>
                <a:cs typeface="Arial" pitchFamily="34" charset="0"/>
              </a:rPr>
              <a:t>Most  staff   not trained in Infection control practices.</a:t>
            </a:r>
          </a:p>
          <a:p>
            <a:pPr algn="just"/>
            <a:r>
              <a:rPr lang="en-GB" sz="2800" dirty="0" smtClean="0">
                <a:latin typeface="Arial" pitchFamily="34" charset="0"/>
                <a:cs typeface="Arial" pitchFamily="34" charset="0"/>
              </a:rPr>
              <a:t>OOPE by pregnant women on getting USG in urban slums. </a:t>
            </a:r>
            <a:r>
              <a:rPr lang="en-GB" sz="2800" dirty="0" smtClean="0">
                <a:latin typeface="Arial" pitchFamily="34" charset="0"/>
                <a:cs typeface="Arial" pitchFamily="34" charset="0"/>
              </a:rPr>
              <a:t>600-700 per USG from </a:t>
            </a:r>
            <a:r>
              <a:rPr lang="en-GB" sz="2800" dirty="0" smtClean="0">
                <a:latin typeface="Arial" pitchFamily="34" charset="0"/>
                <a:cs typeface="Arial" pitchFamily="34" charset="0"/>
              </a:rPr>
              <a:t>outside, 1</a:t>
            </a:r>
            <a:r>
              <a:rPr lang="en-GB" sz="2800" dirty="0" smtClean="0">
                <a:latin typeface="Arial" pitchFamily="34" charset="0"/>
                <a:cs typeface="Arial" pitchFamily="34" charset="0"/>
              </a:rPr>
              <a:t>-3 times.</a:t>
            </a:r>
            <a:endParaRPr lang="en-GB" sz="2800" dirty="0" smtClean="0">
              <a:latin typeface="Arial" pitchFamily="34" charset="0"/>
              <a:cs typeface="Arial" pitchFamily="34" charset="0"/>
            </a:endParaRPr>
          </a:p>
          <a:p>
            <a:pPr lvl="0" algn="just"/>
            <a:endParaRPr lang="en-GB" sz="2500" dirty="0">
              <a:latin typeface="Arial" pitchFamily="34" charset="0"/>
              <a:cs typeface="Arial" pitchFamily="34" charset="0"/>
            </a:endParaRPr>
          </a:p>
          <a:p>
            <a:pPr algn="just"/>
            <a:endParaRPr lang="en-IN" sz="2500" dirty="0" smtClean="0">
              <a:latin typeface="Arial" pitchFamily="34" charset="0"/>
              <a:cs typeface="Arial" pitchFamily="34" charset="0"/>
            </a:endParaRPr>
          </a:p>
          <a:p>
            <a:endParaRPr lang="en-IN" dirty="0"/>
          </a:p>
        </p:txBody>
      </p:sp>
    </p:spTree>
    <p:extLst>
      <p:ext uri="{BB962C8B-B14F-4D97-AF65-F5344CB8AC3E}">
        <p14:creationId xmlns:p14="http://schemas.microsoft.com/office/powerpoint/2010/main" xmlns="" val="4092456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2984"/>
          </a:xfrm>
        </p:spPr>
        <p:txBody>
          <a:bodyPr/>
          <a:lstStyle/>
          <a:p>
            <a:r>
              <a:rPr lang="en-IN" dirty="0" smtClean="0"/>
              <a:t>Concerns </a:t>
            </a:r>
            <a:endParaRPr lang="en-IN" dirty="0"/>
          </a:p>
        </p:txBody>
      </p:sp>
      <p:sp>
        <p:nvSpPr>
          <p:cNvPr id="3" name="Content Placeholder 2"/>
          <p:cNvSpPr>
            <a:spLocks noGrp="1"/>
          </p:cNvSpPr>
          <p:nvPr>
            <p:ph idx="1"/>
          </p:nvPr>
        </p:nvSpPr>
        <p:spPr>
          <a:xfrm>
            <a:off x="214282" y="928670"/>
            <a:ext cx="8643998" cy="5643602"/>
          </a:xfrm>
        </p:spPr>
        <p:txBody>
          <a:bodyPr>
            <a:noAutofit/>
          </a:bodyPr>
          <a:lstStyle/>
          <a:p>
            <a:pPr algn="just"/>
            <a:r>
              <a:rPr lang="en-GB" sz="2300" dirty="0" smtClean="0">
                <a:latin typeface="Arial" pitchFamily="34" charset="0"/>
                <a:cs typeface="Arial" pitchFamily="34" charset="0"/>
              </a:rPr>
              <a:t>Frequent stock outs of even vital drugs”:Local purchasing, </a:t>
            </a:r>
            <a:r>
              <a:rPr lang="en-IN" sz="2400" dirty="0" smtClean="0">
                <a:latin typeface="Arial" pitchFamily="34" charset="0"/>
                <a:cs typeface="Arial" pitchFamily="34" charset="0"/>
              </a:rPr>
              <a:t>Large expenses observed on drug purchases on regular basis in RKS.</a:t>
            </a:r>
            <a:r>
              <a:rPr lang="en-GB" sz="2300" dirty="0" smtClean="0">
                <a:latin typeface="Arial" pitchFamily="34" charset="0"/>
                <a:cs typeface="Arial" pitchFamily="34" charset="0"/>
              </a:rPr>
              <a:t>  </a:t>
            </a:r>
          </a:p>
          <a:p>
            <a:pPr algn="just"/>
            <a:r>
              <a:rPr lang="en-GB" sz="2300" dirty="0" smtClean="0">
                <a:latin typeface="Arial" pitchFamily="34" charset="0"/>
                <a:cs typeface="Arial" pitchFamily="34" charset="0"/>
              </a:rPr>
              <a:t>ASHAs </a:t>
            </a:r>
            <a:r>
              <a:rPr lang="en-GB" sz="2300" dirty="0" err="1" smtClean="0">
                <a:latin typeface="Arial" pitchFamily="34" charset="0"/>
                <a:cs typeface="Arial" pitchFamily="34" charset="0"/>
              </a:rPr>
              <a:t>demotivated</a:t>
            </a:r>
            <a:r>
              <a:rPr lang="en-GB" sz="2300" dirty="0" smtClean="0">
                <a:latin typeface="Arial" pitchFamily="34" charset="0"/>
                <a:cs typeface="Arial" pitchFamily="34" charset="0"/>
              </a:rPr>
              <a:t> : no incentives for   APL families.</a:t>
            </a:r>
          </a:p>
          <a:p>
            <a:pPr algn="just"/>
            <a:r>
              <a:rPr lang="en-GB" sz="2300" dirty="0" smtClean="0">
                <a:latin typeface="Arial" pitchFamily="34" charset="0"/>
                <a:cs typeface="Arial" pitchFamily="34" charset="0"/>
              </a:rPr>
              <a:t>ASHA was </a:t>
            </a:r>
            <a:r>
              <a:rPr lang="en-GB" sz="2300" dirty="0" smtClean="0">
                <a:latin typeface="Arial" pitchFamily="34" charset="0"/>
                <a:cs typeface="Arial" pitchFamily="34" charset="0"/>
              </a:rPr>
              <a:t>not able </a:t>
            </a:r>
            <a:r>
              <a:rPr lang="en-GB" sz="2300" dirty="0" smtClean="0">
                <a:latin typeface="Arial" pitchFamily="34" charset="0"/>
                <a:cs typeface="Arial" pitchFamily="34" charset="0"/>
              </a:rPr>
              <a:t>to communicate effectively with the Male members in the community on the issues of contraception, NSV etc. There was hesitation in discussing these issues with members of the opposite sex.</a:t>
            </a:r>
          </a:p>
          <a:p>
            <a:pPr algn="just"/>
            <a:r>
              <a:rPr lang="en-GB" sz="2300" dirty="0" smtClean="0">
                <a:latin typeface="Arial" pitchFamily="34" charset="0"/>
                <a:cs typeface="Arial" pitchFamily="34" charset="0"/>
              </a:rPr>
              <a:t> low involvement </a:t>
            </a:r>
            <a:r>
              <a:rPr lang="en-GB" sz="2300" dirty="0" smtClean="0">
                <a:latin typeface="Arial" pitchFamily="34" charset="0"/>
                <a:cs typeface="Arial" pitchFamily="34" charset="0"/>
              </a:rPr>
              <a:t> </a:t>
            </a:r>
            <a:r>
              <a:rPr lang="en-GB" sz="2300" dirty="0" smtClean="0">
                <a:latin typeface="Arial" pitchFamily="34" charset="0"/>
                <a:cs typeface="Arial" pitchFamily="34" charset="0"/>
              </a:rPr>
              <a:t>ASHAs </a:t>
            </a:r>
            <a:r>
              <a:rPr lang="en-GB" sz="2300" dirty="0" smtClean="0">
                <a:latin typeface="Arial" pitchFamily="34" charset="0"/>
                <a:cs typeface="Arial" pitchFamily="34" charset="0"/>
              </a:rPr>
              <a:t>n</a:t>
            </a:r>
            <a:r>
              <a:rPr lang="en-GB" sz="2300" dirty="0" smtClean="0">
                <a:latin typeface="Arial" pitchFamily="34" charset="0"/>
                <a:cs typeface="Arial" pitchFamily="34" charset="0"/>
              </a:rPr>
              <a:t>ational </a:t>
            </a:r>
            <a:r>
              <a:rPr lang="en-GB" sz="2300" dirty="0" smtClean="0">
                <a:latin typeface="Arial" pitchFamily="34" charset="0"/>
                <a:cs typeface="Arial" pitchFamily="34" charset="0"/>
              </a:rPr>
              <a:t>disease control programmes </a:t>
            </a:r>
            <a:r>
              <a:rPr lang="en-GB" sz="2300" dirty="0" smtClean="0">
                <a:latin typeface="Arial" pitchFamily="34" charset="0"/>
                <a:cs typeface="Arial" pitchFamily="34" charset="0"/>
              </a:rPr>
              <a:t> </a:t>
            </a:r>
            <a:endParaRPr lang="en-GB" sz="2300" dirty="0" smtClean="0">
              <a:latin typeface="Arial" pitchFamily="34" charset="0"/>
              <a:cs typeface="Arial" pitchFamily="34" charset="0"/>
            </a:endParaRPr>
          </a:p>
          <a:p>
            <a:pPr algn="just"/>
            <a:r>
              <a:rPr lang="en-GB" sz="2300" dirty="0" smtClean="0">
                <a:latin typeface="Arial" pitchFamily="34" charset="0"/>
                <a:cs typeface="Arial" pitchFamily="34" charset="0"/>
              </a:rPr>
              <a:t>Average incentive being earned by ASHAs ranges: 1200 to 1700, including Rs. 1000 as routine &amp; recurrent incentive. </a:t>
            </a:r>
            <a:endParaRPr lang="en-IN" sz="2300" dirty="0" smtClean="0">
              <a:latin typeface="Arial" pitchFamily="34" charset="0"/>
              <a:cs typeface="Arial" pitchFamily="34" charset="0"/>
            </a:endParaRPr>
          </a:p>
          <a:p>
            <a:pPr algn="just"/>
            <a:r>
              <a:rPr lang="en-GB" sz="2300" dirty="0" smtClean="0">
                <a:latin typeface="Arial" pitchFamily="34" charset="0"/>
                <a:cs typeface="Arial" pitchFamily="34" charset="0"/>
              </a:rPr>
              <a:t>FW: Male sterilisations are very low </a:t>
            </a:r>
            <a:r>
              <a:rPr lang="en-GB" sz="2300" dirty="0" smtClean="0">
                <a:latin typeface="Arial" pitchFamily="34" charset="0"/>
                <a:cs typeface="Arial" pitchFamily="34" charset="0"/>
              </a:rPr>
              <a:t>0.4%, </a:t>
            </a:r>
            <a:r>
              <a:rPr lang="en-GB" sz="2300" dirty="0" smtClean="0">
                <a:latin typeface="Arial" pitchFamily="34" charset="0"/>
                <a:cs typeface="Arial" pitchFamily="34" charset="0"/>
              </a:rPr>
              <a:t>female :50.7% . </a:t>
            </a:r>
          </a:p>
          <a:p>
            <a:pPr algn="just"/>
            <a:r>
              <a:rPr lang="en-GB" sz="2300" dirty="0" smtClean="0">
                <a:latin typeface="Arial" pitchFamily="34" charset="0"/>
                <a:cs typeface="Arial" pitchFamily="34" charset="0"/>
              </a:rPr>
              <a:t>High vacancy of Specialists and Medical Officers (25%) (rural and urban), Lab technician, Staff Nurses, STLS 21%, class IV 35%, Epidemiologists.</a:t>
            </a:r>
          </a:p>
          <a:p>
            <a:pPr algn="just"/>
            <a:endParaRPr lang="en-IN" sz="23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2594"/>
          </a:xfrm>
        </p:spPr>
        <p:txBody>
          <a:bodyPr>
            <a:normAutofit fontScale="90000"/>
          </a:bodyPr>
          <a:lstStyle/>
          <a:p>
            <a:r>
              <a:rPr lang="en-IN" dirty="0" smtClean="0"/>
              <a:t>Concerns </a:t>
            </a:r>
            <a:endParaRPr lang="en-IN" dirty="0"/>
          </a:p>
        </p:txBody>
      </p:sp>
      <p:sp>
        <p:nvSpPr>
          <p:cNvPr id="3" name="Content Placeholder 2"/>
          <p:cNvSpPr>
            <a:spLocks noGrp="1"/>
          </p:cNvSpPr>
          <p:nvPr>
            <p:ph idx="1"/>
          </p:nvPr>
        </p:nvSpPr>
        <p:spPr>
          <a:xfrm>
            <a:off x="214282" y="928670"/>
            <a:ext cx="8715436" cy="5715040"/>
          </a:xfrm>
        </p:spPr>
        <p:txBody>
          <a:bodyPr>
            <a:normAutofit fontScale="25000" lnSpcReduction="20000"/>
          </a:bodyPr>
          <a:lstStyle/>
          <a:p>
            <a:pPr>
              <a:buNone/>
            </a:pPr>
            <a:endParaRPr lang="en-GB" sz="3300" dirty="0" smtClean="0"/>
          </a:p>
          <a:p>
            <a:pPr lvl="0" algn="just"/>
            <a:r>
              <a:rPr lang="en-GB" sz="9600" dirty="0" smtClean="0">
                <a:latin typeface="Arial" pitchFamily="34" charset="0"/>
                <a:cs typeface="Arial" pitchFamily="34" charset="0"/>
              </a:rPr>
              <a:t>Toilet </a:t>
            </a:r>
            <a:r>
              <a:rPr lang="en-GB" sz="9600" dirty="0" smtClean="0">
                <a:latin typeface="Arial" pitchFamily="34" charset="0"/>
                <a:cs typeface="Arial" pitchFamily="34" charset="0"/>
              </a:rPr>
              <a:t>facilities: in bad shape  </a:t>
            </a:r>
            <a:r>
              <a:rPr lang="en-GB" sz="9600" dirty="0" err="1" smtClean="0">
                <a:latin typeface="Arial" pitchFamily="34" charset="0"/>
                <a:cs typeface="Arial" pitchFamily="34" charset="0"/>
              </a:rPr>
              <a:t>Parbani</a:t>
            </a:r>
            <a:r>
              <a:rPr lang="en-GB" sz="9600" dirty="0" smtClean="0">
                <a:latin typeface="Arial" pitchFamily="34" charset="0"/>
                <a:cs typeface="Arial" pitchFamily="34" charset="0"/>
              </a:rPr>
              <a:t> District</a:t>
            </a:r>
          </a:p>
          <a:p>
            <a:pPr algn="just"/>
            <a:r>
              <a:rPr lang="en-GB" sz="9600" dirty="0" smtClean="0">
                <a:latin typeface="Arial" pitchFamily="34" charset="0"/>
                <a:cs typeface="Arial" pitchFamily="34" charset="0"/>
              </a:rPr>
              <a:t>NUHM Coordination :  UH - ULB and district team</a:t>
            </a:r>
          </a:p>
          <a:p>
            <a:pPr lvl="0" algn="just"/>
            <a:r>
              <a:rPr lang="en-GB" sz="9600" dirty="0" smtClean="0">
                <a:latin typeface="Arial" pitchFamily="34" charset="0"/>
                <a:cs typeface="Arial" pitchFamily="34" charset="0"/>
              </a:rPr>
              <a:t>Challenges are  coordination between NUM:  Urban Local bodies and Health department.</a:t>
            </a:r>
          </a:p>
          <a:p>
            <a:pPr lvl="0" algn="just"/>
            <a:r>
              <a:rPr lang="en-GB" sz="9600" dirty="0" smtClean="0">
                <a:latin typeface="Arial" pitchFamily="34" charset="0"/>
                <a:cs typeface="Arial" pitchFamily="34" charset="0"/>
              </a:rPr>
              <a:t>No Bio Medical waste management system was observed for UPHCs under NUHM. No segregation of waste done at UPHCS</a:t>
            </a:r>
          </a:p>
          <a:p>
            <a:pPr lvl="0" algn="just"/>
            <a:r>
              <a:rPr lang="en-IN" sz="9600" dirty="0" smtClean="0">
                <a:latin typeface="Arial" pitchFamily="34" charset="0"/>
                <a:cs typeface="Arial" pitchFamily="34" charset="0"/>
              </a:rPr>
              <a:t>Supportive Supervision- Institutionalization of Governance Mechanism is in place,  Regular Meeting  does not take place.</a:t>
            </a:r>
            <a:endParaRPr lang="en-GB" sz="9600" dirty="0" smtClean="0">
              <a:latin typeface="Arial" pitchFamily="34" charset="0"/>
              <a:cs typeface="Arial" pitchFamily="34" charset="0"/>
            </a:endParaRPr>
          </a:p>
          <a:p>
            <a:pPr lvl="0" algn="just"/>
            <a:r>
              <a:rPr lang="en-GB" sz="9600" dirty="0" smtClean="0">
                <a:latin typeface="Arial" pitchFamily="34" charset="0"/>
                <a:cs typeface="Arial" pitchFamily="34" charset="0"/>
              </a:rPr>
              <a:t>Lack  of entry in the RCH portal in 2017-18.</a:t>
            </a:r>
          </a:p>
          <a:p>
            <a:pPr lvl="0" algn="just"/>
            <a:r>
              <a:rPr lang="en-GB" sz="9600" dirty="0" err="1" smtClean="0">
                <a:latin typeface="Arial" pitchFamily="34" charset="0"/>
                <a:cs typeface="Arial" pitchFamily="34" charset="0"/>
              </a:rPr>
              <a:t>Parbhani</a:t>
            </a:r>
            <a:r>
              <a:rPr lang="en-GB" sz="9600" dirty="0" smtClean="0">
                <a:latin typeface="Arial" pitchFamily="34" charset="0"/>
                <a:cs typeface="Arial" pitchFamily="34" charset="0"/>
              </a:rPr>
              <a:t> Districts 6 post/ 26 of accountants are vacant  </a:t>
            </a:r>
          </a:p>
          <a:p>
            <a:pPr lvl="0" algn="just"/>
            <a:r>
              <a:rPr lang="en-IN" sz="9600" dirty="0" smtClean="0">
                <a:latin typeface="Arial" pitchFamily="34" charset="0"/>
                <a:cs typeface="Arial" pitchFamily="34" charset="0"/>
              </a:rPr>
              <a:t>Gaps observed in functioning of VHSNCs, and in monitoring and support provided to them</a:t>
            </a:r>
          </a:p>
          <a:p>
            <a:pPr lvl="0" algn="just"/>
            <a:r>
              <a:rPr lang="en-IN" sz="9600" dirty="0" smtClean="0">
                <a:latin typeface="Arial" pitchFamily="34" charset="0"/>
                <a:cs typeface="Arial" pitchFamily="34" charset="0"/>
              </a:rPr>
              <a:t>Gaps observed in Counselling skills of ASHAs and their adherence to protocols during HBNC visits, </a:t>
            </a:r>
          </a:p>
          <a:p>
            <a:pPr lvl="0" algn="just"/>
            <a:r>
              <a:rPr lang="en-IN" sz="9600" dirty="0" err="1" smtClean="0">
                <a:latin typeface="Arial" pitchFamily="34" charset="0"/>
                <a:cs typeface="Arial" pitchFamily="34" charset="0"/>
              </a:rPr>
              <a:t>Rogi</a:t>
            </a:r>
            <a:r>
              <a:rPr lang="en-IN" sz="9600" dirty="0" smtClean="0">
                <a:latin typeface="Arial" pitchFamily="34" charset="0"/>
                <a:cs typeface="Arial" pitchFamily="34" charset="0"/>
              </a:rPr>
              <a:t> </a:t>
            </a:r>
            <a:r>
              <a:rPr lang="en-IN" sz="9600" dirty="0" err="1" smtClean="0">
                <a:latin typeface="Arial" pitchFamily="34" charset="0"/>
                <a:cs typeface="Arial" pitchFamily="34" charset="0"/>
              </a:rPr>
              <a:t>Kalyan</a:t>
            </a:r>
            <a:r>
              <a:rPr lang="en-IN" sz="9600" dirty="0" smtClean="0">
                <a:latin typeface="Arial" pitchFamily="34" charset="0"/>
                <a:cs typeface="Arial" pitchFamily="34" charset="0"/>
              </a:rPr>
              <a:t> </a:t>
            </a:r>
            <a:r>
              <a:rPr lang="en-IN" sz="9600" dirty="0" err="1" smtClean="0">
                <a:latin typeface="Arial" pitchFamily="34" charset="0"/>
                <a:cs typeface="Arial" pitchFamily="34" charset="0"/>
              </a:rPr>
              <a:t>Samitis</a:t>
            </a:r>
            <a:r>
              <a:rPr lang="en-IN" sz="9600" dirty="0" smtClean="0">
                <a:latin typeface="Arial" pitchFamily="34" charset="0"/>
                <a:cs typeface="Arial" pitchFamily="34" charset="0"/>
              </a:rPr>
              <a:t> (RKS) meetings not regular. </a:t>
            </a:r>
            <a:endParaRPr lang="en-IN" sz="9600" dirty="0">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lstStyle/>
          <a:p>
            <a:r>
              <a:rPr lang="en-IN" dirty="0" smtClean="0"/>
              <a:t>Recommendations</a:t>
            </a:r>
            <a:endParaRPr lang="en-IN" dirty="0"/>
          </a:p>
        </p:txBody>
      </p:sp>
      <p:sp>
        <p:nvSpPr>
          <p:cNvPr id="3" name="Content Placeholder 2"/>
          <p:cNvSpPr>
            <a:spLocks noGrp="1"/>
          </p:cNvSpPr>
          <p:nvPr>
            <p:ph idx="1"/>
          </p:nvPr>
        </p:nvSpPr>
        <p:spPr>
          <a:xfrm>
            <a:off x="285720" y="1000108"/>
            <a:ext cx="8643998" cy="5857892"/>
          </a:xfrm>
        </p:spPr>
        <p:txBody>
          <a:bodyPr>
            <a:normAutofit fontScale="85000" lnSpcReduction="20000"/>
          </a:bodyPr>
          <a:lstStyle/>
          <a:p>
            <a:pPr marL="365760" lvl="1" indent="-283464" algn="just">
              <a:spcBef>
                <a:spcPts val="600"/>
              </a:spcBef>
              <a:buSzPct val="80000"/>
              <a:buFont typeface="Wingdings 2"/>
              <a:buChar char=""/>
            </a:pPr>
            <a:r>
              <a:rPr lang="en-GB" sz="2900" dirty="0" err="1" smtClean="0">
                <a:solidFill>
                  <a:prstClr val="black"/>
                </a:solidFill>
                <a:latin typeface="Arial" pitchFamily="34" charset="0"/>
                <a:cs typeface="Arial" pitchFamily="34" charset="0"/>
              </a:rPr>
              <a:t>Parbani</a:t>
            </a:r>
            <a:r>
              <a:rPr lang="en-GB" sz="2900" dirty="0" smtClean="0">
                <a:solidFill>
                  <a:prstClr val="black"/>
                </a:solidFill>
                <a:latin typeface="Arial" pitchFamily="34" charset="0"/>
                <a:cs typeface="Arial" pitchFamily="34" charset="0"/>
              </a:rPr>
              <a:t> MCH wing: construction, HR, equipment, consumables </a:t>
            </a:r>
            <a:r>
              <a:rPr lang="en-GB" sz="2900" dirty="0" smtClean="0">
                <a:solidFill>
                  <a:prstClr val="black"/>
                </a:solidFill>
                <a:latin typeface="Arial" pitchFamily="34" charset="0"/>
                <a:cs typeface="Arial" pitchFamily="34" charset="0"/>
              </a:rPr>
              <a:t>etc     expedited</a:t>
            </a:r>
            <a:r>
              <a:rPr lang="en-GB" sz="2900" dirty="0" smtClean="0">
                <a:solidFill>
                  <a:prstClr val="black"/>
                </a:solidFill>
                <a:latin typeface="Arial" pitchFamily="34" charset="0"/>
                <a:cs typeface="Arial" pitchFamily="34" charset="0"/>
              </a:rPr>
              <a:t>.</a:t>
            </a:r>
          </a:p>
          <a:p>
            <a:pPr marL="365760" lvl="1" indent="-283464" algn="just">
              <a:spcBef>
                <a:spcPts val="600"/>
              </a:spcBef>
              <a:buSzPct val="80000"/>
              <a:buFont typeface="Wingdings 2"/>
              <a:buChar char=""/>
            </a:pPr>
            <a:r>
              <a:rPr lang="en-GB" dirty="0" smtClean="0">
                <a:latin typeface="Arial" pitchFamily="34" charset="0"/>
                <a:cs typeface="Arial" pitchFamily="34" charset="0"/>
              </a:rPr>
              <a:t>Provision to be made for NBCC and a small refrigerator in sub centres (conducting deliveries).</a:t>
            </a:r>
          </a:p>
          <a:p>
            <a:pPr marL="365760" lvl="1" indent="-283464" algn="just">
              <a:spcBef>
                <a:spcPts val="600"/>
              </a:spcBef>
              <a:buSzPct val="80000"/>
              <a:buFont typeface="Wingdings 2"/>
              <a:buChar char=""/>
            </a:pPr>
            <a:r>
              <a:rPr lang="en-IN" dirty="0" smtClean="0">
                <a:latin typeface="Arial" pitchFamily="34" charset="0"/>
                <a:cs typeface="Arial" pitchFamily="34" charset="0"/>
              </a:rPr>
              <a:t>Filling  posts of all the HR. &amp; building their capacity </a:t>
            </a:r>
          </a:p>
          <a:p>
            <a:pPr marL="365760" lvl="1" indent="-283464" algn="just">
              <a:spcBef>
                <a:spcPts val="600"/>
              </a:spcBef>
              <a:buSzPct val="80000"/>
              <a:buFont typeface="Wingdings 2"/>
              <a:buChar char=""/>
            </a:pPr>
            <a:r>
              <a:rPr lang="en-IN" dirty="0" smtClean="0">
                <a:latin typeface="Arial" pitchFamily="34" charset="0"/>
                <a:cs typeface="Arial" pitchFamily="34" charset="0"/>
              </a:rPr>
              <a:t>Rational deployment of specialists  for LSCS. OBG and Anaesthetist to be available for LSCS deliveries </a:t>
            </a:r>
          </a:p>
          <a:p>
            <a:pPr marL="365760" lvl="1" indent="-283464" algn="just">
              <a:spcBef>
                <a:spcPts val="600"/>
              </a:spcBef>
              <a:buSzPct val="80000"/>
              <a:buFont typeface="Wingdings 2"/>
              <a:buChar char=""/>
            </a:pPr>
            <a:r>
              <a:rPr lang="en-IN" dirty="0" smtClean="0">
                <a:latin typeface="Arial" pitchFamily="34" charset="0"/>
                <a:cs typeface="Arial" pitchFamily="34" charset="0"/>
              </a:rPr>
              <a:t> </a:t>
            </a:r>
            <a:r>
              <a:rPr lang="en-GB" dirty="0" smtClean="0">
                <a:latin typeface="Arial" pitchFamily="34" charset="0"/>
                <a:cs typeface="Arial" pitchFamily="34" charset="0"/>
              </a:rPr>
              <a:t>Surgeons can be trained in NSV and IEC to improve the overall FW performance at all levels.</a:t>
            </a:r>
          </a:p>
          <a:p>
            <a:pPr marL="365760" lvl="1" indent="-283464" algn="just">
              <a:spcBef>
                <a:spcPts val="600"/>
              </a:spcBef>
              <a:buSzPct val="80000"/>
              <a:buFont typeface="Wingdings 2"/>
              <a:buChar char=""/>
            </a:pPr>
            <a:r>
              <a:rPr lang="en-IN" dirty="0" smtClean="0">
                <a:latin typeface="Arial" pitchFamily="34" charset="0"/>
                <a:cs typeface="Arial" pitchFamily="34" charset="0"/>
              </a:rPr>
              <a:t>Inclusion of E-</a:t>
            </a:r>
            <a:r>
              <a:rPr lang="en-IN" dirty="0" err="1" smtClean="0">
                <a:latin typeface="Arial" pitchFamily="34" charset="0"/>
                <a:cs typeface="Arial" pitchFamily="34" charset="0"/>
              </a:rPr>
              <a:t>aushadhi</a:t>
            </a:r>
            <a:r>
              <a:rPr lang="en-IN" dirty="0" smtClean="0">
                <a:latin typeface="Arial" pitchFamily="34" charset="0"/>
                <a:cs typeface="Arial" pitchFamily="34" charset="0"/>
              </a:rPr>
              <a:t> for UHC</a:t>
            </a:r>
          </a:p>
          <a:p>
            <a:pPr marL="365760" lvl="1" indent="-283464" algn="just">
              <a:spcBef>
                <a:spcPts val="600"/>
              </a:spcBef>
              <a:buSzPct val="80000"/>
              <a:buFont typeface="Wingdings 2"/>
              <a:buChar char=""/>
            </a:pPr>
            <a:r>
              <a:rPr lang="en-IN" dirty="0" smtClean="0">
                <a:latin typeface="Arial" pitchFamily="34" charset="0"/>
                <a:cs typeface="Arial" pitchFamily="34" charset="0"/>
              </a:rPr>
              <a:t>AMC to be extended to equipment's under  public health labs &amp; programmes like NVBDCP.</a:t>
            </a:r>
          </a:p>
          <a:p>
            <a:pPr marL="365760" lvl="1" indent="-283464" algn="just">
              <a:spcBef>
                <a:spcPts val="600"/>
              </a:spcBef>
              <a:buSzPct val="80000"/>
              <a:buFont typeface="Wingdings 2"/>
              <a:buChar char=""/>
            </a:pPr>
            <a:r>
              <a:rPr lang="en-IN" dirty="0" smtClean="0">
                <a:latin typeface="Arial" pitchFamily="34" charset="0"/>
                <a:cs typeface="Arial" pitchFamily="34" charset="0"/>
              </a:rPr>
              <a:t>Promotion of Yoga at SDH </a:t>
            </a:r>
            <a:r>
              <a:rPr lang="en-IN" dirty="0" smtClean="0">
                <a:latin typeface="Arial" pitchFamily="34" charset="0"/>
                <a:cs typeface="Arial" pitchFamily="34" charset="0"/>
              </a:rPr>
              <a:t>and facilities below </a:t>
            </a:r>
            <a:endParaRPr lang="en-IN" dirty="0" smtClean="0">
              <a:latin typeface="Arial" pitchFamily="34" charset="0"/>
              <a:cs typeface="Arial" pitchFamily="34" charset="0"/>
            </a:endParaRPr>
          </a:p>
          <a:p>
            <a:pPr marL="365760" lvl="1" indent="-283464" algn="just">
              <a:spcBef>
                <a:spcPts val="600"/>
              </a:spcBef>
              <a:buSzPct val="80000"/>
              <a:buFont typeface="Wingdings 2"/>
              <a:buChar char=""/>
            </a:pPr>
            <a:r>
              <a:rPr lang="en-GB" dirty="0" smtClean="0">
                <a:latin typeface="Arial" pitchFamily="34" charset="0"/>
                <a:cs typeface="Arial" pitchFamily="34" charset="0"/>
              </a:rPr>
              <a:t>Expedite the data Entry in RCH portal.</a:t>
            </a:r>
          </a:p>
          <a:p>
            <a:pPr marL="365760" lvl="1" indent="-283464" algn="just">
              <a:spcBef>
                <a:spcPts val="600"/>
              </a:spcBef>
              <a:buSzPct val="80000"/>
              <a:buFont typeface="Wingdings 2"/>
              <a:buChar char=""/>
            </a:pPr>
            <a:r>
              <a:rPr lang="en-GB" dirty="0" smtClean="0">
                <a:latin typeface="Arial" pitchFamily="34" charset="0"/>
                <a:cs typeface="Arial" pitchFamily="34" charset="0"/>
              </a:rPr>
              <a:t>State and District may look to the activities reporting &lt; 75% utilisation of funds against approval during past three years. </a:t>
            </a:r>
            <a:endParaRPr lang="en-IN" dirty="0" smtClean="0">
              <a:latin typeface="Arial" pitchFamily="34" charset="0"/>
              <a:cs typeface="Arial" pitchFamily="34" charset="0"/>
            </a:endParaRPr>
          </a:p>
          <a:p>
            <a:pPr marL="365760" lvl="1" indent="-283464">
              <a:spcBef>
                <a:spcPts val="600"/>
              </a:spcBef>
              <a:buSzPct val="80000"/>
              <a:buFont typeface="Wingdings 2"/>
              <a:buChar char=""/>
            </a:pPr>
            <a:endParaRPr lang="en-IN" dirty="0" smtClean="0"/>
          </a:p>
          <a:p>
            <a:endParaRPr lang="en-IN"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28670"/>
          </a:xfrm>
        </p:spPr>
        <p:txBody>
          <a:bodyPr/>
          <a:lstStyle/>
          <a:p>
            <a:r>
              <a:rPr lang="en-IN" dirty="0" smtClean="0"/>
              <a:t>Recommendations</a:t>
            </a:r>
            <a:endParaRPr lang="en-IN" dirty="0"/>
          </a:p>
        </p:txBody>
      </p:sp>
      <p:sp>
        <p:nvSpPr>
          <p:cNvPr id="3" name="Content Placeholder 2"/>
          <p:cNvSpPr>
            <a:spLocks noGrp="1"/>
          </p:cNvSpPr>
          <p:nvPr>
            <p:ph idx="1"/>
          </p:nvPr>
        </p:nvSpPr>
        <p:spPr>
          <a:xfrm>
            <a:off x="214282" y="928670"/>
            <a:ext cx="8786874" cy="5715040"/>
          </a:xfrm>
        </p:spPr>
        <p:txBody>
          <a:bodyPr>
            <a:noAutofit/>
          </a:bodyPr>
          <a:lstStyle/>
          <a:p>
            <a:pPr algn="just">
              <a:buSzPct val="80000"/>
            </a:pPr>
            <a:r>
              <a:rPr lang="en-US" sz="2400" dirty="0" smtClean="0">
                <a:latin typeface="Arial" pitchFamily="34" charset="0"/>
                <a:cs typeface="Arial" pitchFamily="34" charset="0"/>
              </a:rPr>
              <a:t>Retirement of doctors enhanced up to 60  years, to retain experienced, as CHS  now recommends up to 65.</a:t>
            </a:r>
          </a:p>
          <a:p>
            <a:pPr algn="just"/>
            <a:r>
              <a:rPr lang="en-IN" sz="2400" dirty="0" smtClean="0">
                <a:latin typeface="Arial" pitchFamily="34" charset="0"/>
                <a:cs typeface="Arial" pitchFamily="34" charset="0"/>
              </a:rPr>
              <a:t>VHSNCs to build on Community participation and Strengthen support to and functioning of VHSNCs</a:t>
            </a:r>
          </a:p>
          <a:p>
            <a:pPr algn="just"/>
            <a:r>
              <a:rPr lang="en-IN" sz="2400" dirty="0" smtClean="0">
                <a:latin typeface="Arial" pitchFamily="34" charset="0"/>
                <a:cs typeface="Arial" pitchFamily="34" charset="0"/>
              </a:rPr>
              <a:t> Regular supportive supervision and monitoring the programmes.</a:t>
            </a:r>
          </a:p>
          <a:p>
            <a:pPr algn="just"/>
            <a:r>
              <a:rPr lang="en-IN" sz="2400" dirty="0" smtClean="0">
                <a:latin typeface="Arial" pitchFamily="34" charset="0"/>
                <a:cs typeface="Arial" pitchFamily="34" charset="0"/>
              </a:rPr>
              <a:t>For sustainability of </a:t>
            </a:r>
            <a:r>
              <a:rPr lang="en-IN" sz="2400" dirty="0" err="1" smtClean="0">
                <a:latin typeface="Arial" pitchFamily="34" charset="0"/>
                <a:cs typeface="Arial" pitchFamily="34" charset="0"/>
              </a:rPr>
              <a:t>Kayakalp</a:t>
            </a:r>
            <a:r>
              <a:rPr lang="en-IN" sz="2400" dirty="0" smtClean="0">
                <a:latin typeface="Arial" pitchFamily="34" charset="0"/>
                <a:cs typeface="Arial" pitchFamily="34" charset="0"/>
              </a:rPr>
              <a:t> Programme, state may ensure incentivizing staff of the awarded facilities (25% of the award money in form of cash) as per </a:t>
            </a:r>
            <a:r>
              <a:rPr lang="en-IN" sz="2400" dirty="0" err="1" smtClean="0">
                <a:latin typeface="Arial" pitchFamily="34" charset="0"/>
                <a:cs typeface="Arial" pitchFamily="34" charset="0"/>
              </a:rPr>
              <a:t>GoI</a:t>
            </a:r>
            <a:r>
              <a:rPr lang="en-IN" sz="2400" dirty="0" smtClean="0">
                <a:latin typeface="Arial" pitchFamily="34" charset="0"/>
                <a:cs typeface="Arial" pitchFamily="34" charset="0"/>
              </a:rPr>
              <a:t> norms.</a:t>
            </a:r>
          </a:p>
          <a:p>
            <a:pPr algn="just"/>
            <a:r>
              <a:rPr lang="en-IN" sz="2400" dirty="0" smtClean="0">
                <a:latin typeface="Arial" pitchFamily="34" charset="0"/>
                <a:cs typeface="Arial" pitchFamily="34" charset="0"/>
              </a:rPr>
              <a:t>Ensure setting up of ASHA Rest rooms in facilities, esp. those with high case load</a:t>
            </a:r>
          </a:p>
          <a:p>
            <a:pPr algn="just"/>
            <a:r>
              <a:rPr lang="en-IN" sz="2400" dirty="0" smtClean="0">
                <a:latin typeface="Arial" pitchFamily="34" charset="0"/>
                <a:cs typeface="Arial" pitchFamily="34" charset="0"/>
              </a:rPr>
              <a:t>Enhance capacities and active role of ASHAs in national </a:t>
            </a:r>
            <a:r>
              <a:rPr lang="en-IN" sz="2400" dirty="0" err="1" smtClean="0">
                <a:latin typeface="Arial" pitchFamily="34" charset="0"/>
                <a:cs typeface="Arial" pitchFamily="34" charset="0"/>
              </a:rPr>
              <a:t>programes</a:t>
            </a:r>
            <a:r>
              <a:rPr lang="en-IN" sz="2400" dirty="0" smtClean="0">
                <a:latin typeface="Arial" pitchFamily="34" charset="0"/>
                <a:cs typeface="Arial" pitchFamily="34" charset="0"/>
              </a:rPr>
              <a:t>.</a:t>
            </a:r>
          </a:p>
          <a:p>
            <a:pPr algn="just"/>
            <a:r>
              <a:rPr lang="en-IN" sz="2400" dirty="0" smtClean="0">
                <a:latin typeface="Arial" pitchFamily="34" charset="0"/>
                <a:cs typeface="Arial" pitchFamily="34" charset="0"/>
              </a:rPr>
              <a:t>Consider  another male ASHA for Disease control Programmes, FW Programme</a:t>
            </a:r>
            <a:endParaRPr lang="en-IN" sz="2400" dirty="0" smtClean="0">
              <a:latin typeface="Arial" pitchFamily="34" charset="0"/>
              <a:cs typeface="Arial" pitchFamily="34" charset="0"/>
            </a:endParaRPr>
          </a:p>
          <a:p>
            <a:pPr marL="365760" lvl="1" indent="-283464" algn="just">
              <a:spcBef>
                <a:spcPts val="600"/>
              </a:spcBef>
              <a:buSzPct val="80000"/>
              <a:buFont typeface="Wingdings 2"/>
              <a:buChar char=""/>
            </a:pPr>
            <a:endParaRPr lang="en-IN" sz="2400" dirty="0">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907</TotalTime>
  <Words>1298</Words>
  <Application>Microsoft Office PowerPoint</Application>
  <PresentationFormat>On-screen Show (4:3)</PresentationFormat>
  <Paragraphs>105</Paragraphs>
  <Slides>12</Slides>
  <Notes>3</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  CRM Maharashtra  11th Common Review Mission Debriefing Meeting 18.06.2018 </vt:lpstr>
      <vt:lpstr>Good Practices</vt:lpstr>
      <vt:lpstr>Good Practices</vt:lpstr>
      <vt:lpstr>Good Practices</vt:lpstr>
      <vt:lpstr>Concerns</vt:lpstr>
      <vt:lpstr>Concerns </vt:lpstr>
      <vt:lpstr>Concerns </vt:lpstr>
      <vt:lpstr>Recommendations</vt:lpstr>
      <vt:lpstr>Recommendations</vt:lpstr>
      <vt:lpstr>Slide 10</vt:lpstr>
      <vt:lpstr>Recommendations</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CRM Maharashtra  11th Common Review Mission Debriefing Meeting</dc:title>
  <dc:creator>Lenovo</dc:creator>
  <cp:lastModifiedBy>Getway</cp:lastModifiedBy>
  <cp:revision>52</cp:revision>
  <dcterms:created xsi:type="dcterms:W3CDTF">2018-06-11T06:27:52Z</dcterms:created>
  <dcterms:modified xsi:type="dcterms:W3CDTF">2018-06-18T02:27:19Z</dcterms:modified>
</cp:coreProperties>
</file>